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8.xml" ContentType="application/vnd.openxmlformats-officedocument.presentationml.slideMaster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8" r:id="rId3"/>
    <p:sldMasterId id="2147483671" r:id="rId4"/>
    <p:sldMasterId id="2147483674" r:id="rId5"/>
    <p:sldMasterId id="2147483679" r:id="rId6"/>
    <p:sldMasterId id="2147483682" r:id="rId7"/>
    <p:sldMasterId id="2147483685" r:id="rId8"/>
    <p:sldMasterId id="2147483688" r:id="rId9"/>
  </p:sldMasterIdLst>
  <p:notesMasterIdLst>
    <p:notesMasterId r:id="rId29"/>
  </p:notesMasterIdLst>
  <p:sldIdLst>
    <p:sldId id="307" r:id="rId10"/>
    <p:sldId id="260" r:id="rId11"/>
    <p:sldId id="275" r:id="rId12"/>
    <p:sldId id="277" r:id="rId13"/>
    <p:sldId id="322" r:id="rId14"/>
    <p:sldId id="324" r:id="rId15"/>
    <p:sldId id="337" r:id="rId16"/>
    <p:sldId id="286" r:id="rId17"/>
    <p:sldId id="321" r:id="rId18"/>
    <p:sldId id="287" r:id="rId19"/>
    <p:sldId id="288" r:id="rId20"/>
    <p:sldId id="320" r:id="rId21"/>
    <p:sldId id="276" r:id="rId22"/>
    <p:sldId id="290" r:id="rId23"/>
    <p:sldId id="302" r:id="rId24"/>
    <p:sldId id="326" r:id="rId25"/>
    <p:sldId id="293" r:id="rId26"/>
    <p:sldId id="300" r:id="rId27"/>
    <p:sldId id="297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" initials="K" lastIdx="5" clrIdx="0"/>
  <p:cmAuthor id="1" name="Bonilla, Edgar" initials="EB" lastIdx="1" clrIdx="1"/>
  <p:cmAuthor id="2" name="Solina Lindahl" initials="SL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90033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15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5620"/>
    <p:restoredTop sz="97162" autoAdjust="0"/>
  </p:normalViewPr>
  <p:slideViewPr>
    <p:cSldViewPr>
      <p:cViewPr>
        <p:scale>
          <a:sx n="76" d="100"/>
          <a:sy n="76" d="100"/>
        </p:scale>
        <p:origin x="-984" y="-4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07DEE-B435-4ED1-ABA0-156413B726DD}" type="datetimeFigureOut">
              <a:rPr lang="en-US" smtClean="0"/>
              <a:pPr/>
              <a:t>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B7FF9-1FC0-4975-AEFB-6B5D13B667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84478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AB73614-70F3-4DE5-AA97-EDB57ED72DFD}" type="slidenum">
              <a:rPr lang="en-US" sz="1200" smtClean="0"/>
              <a:pPr eaLnBrk="1" hangingPunct="1"/>
              <a:t>3</a:t>
            </a:fld>
            <a:endParaRPr lang="en-US" sz="1200" smtClean="0"/>
          </a:p>
        </p:txBody>
      </p:sp>
    </p:spTree>
    <p:extLst>
      <p:ext uri="{BB962C8B-B14F-4D97-AF65-F5344CB8AC3E}">
        <p14:creationId xmlns="" xmlns:p14="http://schemas.microsoft.com/office/powerpoint/2010/main" val="1671897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11E3070-A114-4687-8434-A21AF7478ABF}" type="slidenum">
              <a:rPr lang="en-US" sz="1200" smtClean="0"/>
              <a:pPr eaLnBrk="1" hangingPunct="1"/>
              <a:t>17</a:t>
            </a:fld>
            <a:endParaRPr lang="en-US" sz="1200" smtClean="0"/>
          </a:p>
        </p:txBody>
      </p:sp>
    </p:spTree>
    <p:extLst>
      <p:ext uri="{BB962C8B-B14F-4D97-AF65-F5344CB8AC3E}">
        <p14:creationId xmlns="" xmlns:p14="http://schemas.microsoft.com/office/powerpoint/2010/main" val="3838479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2EAF928-9213-4D3C-B6EA-4F057BCE24BB}" type="slidenum">
              <a:rPr lang="en-US" sz="1200" smtClean="0"/>
              <a:pPr eaLnBrk="1" hangingPunct="1"/>
              <a:t>19</a:t>
            </a:fld>
            <a:endParaRPr lang="en-US" sz="1200" smtClean="0"/>
          </a:p>
        </p:txBody>
      </p:sp>
    </p:spTree>
    <p:extLst>
      <p:ext uri="{BB962C8B-B14F-4D97-AF65-F5344CB8AC3E}">
        <p14:creationId xmlns="" xmlns:p14="http://schemas.microsoft.com/office/powerpoint/2010/main" val="4058495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2C5F95C-C514-469C-95BD-87AA94D752F3}" type="slidenum">
              <a:rPr lang="en-US" sz="1200" smtClean="0"/>
              <a:pPr eaLnBrk="1" hangingPunct="1"/>
              <a:t>4</a:t>
            </a:fld>
            <a:endParaRPr lang="en-US" sz="1200" smtClean="0"/>
          </a:p>
        </p:txBody>
      </p:sp>
    </p:spTree>
    <p:extLst>
      <p:ext uri="{BB962C8B-B14F-4D97-AF65-F5344CB8AC3E}">
        <p14:creationId xmlns="" xmlns:p14="http://schemas.microsoft.com/office/powerpoint/2010/main" val="273373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37D0BD-3331-4DAA-A1D6-1902722B578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6574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F266046-B920-40D3-BE13-B7743BAD3E03}" type="slidenum">
              <a:rPr lang="en-US" sz="1200" smtClean="0"/>
              <a:pPr eaLnBrk="1" hangingPunct="1"/>
              <a:t>8</a:t>
            </a:fld>
            <a:endParaRPr lang="en-US" sz="1200" smtClean="0"/>
          </a:p>
        </p:txBody>
      </p:sp>
    </p:spTree>
    <p:extLst>
      <p:ext uri="{BB962C8B-B14F-4D97-AF65-F5344CB8AC3E}">
        <p14:creationId xmlns="" xmlns:p14="http://schemas.microsoft.com/office/powerpoint/2010/main" val="120599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BDC2AF8-1945-4ED3-A0B8-7C73160D70D6}" type="slidenum">
              <a:rPr lang="en-US" sz="1200" smtClean="0"/>
              <a:pPr eaLnBrk="1" hangingPunct="1"/>
              <a:t>10</a:t>
            </a:fld>
            <a:endParaRPr lang="en-US" sz="1200" smtClean="0"/>
          </a:p>
        </p:txBody>
      </p:sp>
    </p:spTree>
    <p:extLst>
      <p:ext uri="{BB962C8B-B14F-4D97-AF65-F5344CB8AC3E}">
        <p14:creationId xmlns="" xmlns:p14="http://schemas.microsoft.com/office/powerpoint/2010/main" val="265009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D55D158-EC40-40BD-84A3-C1FAE33490C6}" type="slidenum">
              <a:rPr lang="en-US" sz="1200" smtClean="0"/>
              <a:pPr eaLnBrk="1" hangingPunct="1"/>
              <a:t>11</a:t>
            </a:fld>
            <a:endParaRPr lang="en-US" sz="1200" smtClean="0"/>
          </a:p>
        </p:txBody>
      </p:sp>
    </p:spTree>
    <p:extLst>
      <p:ext uri="{BB962C8B-B14F-4D97-AF65-F5344CB8AC3E}">
        <p14:creationId xmlns="" xmlns:p14="http://schemas.microsoft.com/office/powerpoint/2010/main" val="1170032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A4B992D-ADC0-4492-BDD5-87303402F5AD}" type="slidenum">
              <a:rPr lang="en-US" sz="1200" smtClean="0"/>
              <a:pPr eaLnBrk="1" hangingPunct="1"/>
              <a:t>13</a:t>
            </a:fld>
            <a:endParaRPr lang="en-US" sz="1200" smtClean="0"/>
          </a:p>
        </p:txBody>
      </p:sp>
    </p:spTree>
    <p:extLst>
      <p:ext uri="{BB962C8B-B14F-4D97-AF65-F5344CB8AC3E}">
        <p14:creationId xmlns="" xmlns:p14="http://schemas.microsoft.com/office/powerpoint/2010/main" val="2516727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7C69D2D-28EA-4B42-A3C7-FD2E782E4E0C}" type="slidenum">
              <a:rPr lang="en-US" sz="1200" smtClean="0"/>
              <a:pPr eaLnBrk="1" hangingPunct="1"/>
              <a:t>14</a:t>
            </a:fld>
            <a:endParaRPr lang="en-US" sz="1200" smtClean="0"/>
          </a:p>
        </p:txBody>
      </p:sp>
    </p:spTree>
    <p:extLst>
      <p:ext uri="{BB962C8B-B14F-4D97-AF65-F5344CB8AC3E}">
        <p14:creationId xmlns="" xmlns:p14="http://schemas.microsoft.com/office/powerpoint/2010/main" val="3255850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EB8940-0199-4571-A24B-F3B992A533E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281278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ww.bea.gov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www.freakonomics.com/blog/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8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png"/><Relationship Id="rId11" Type="http://schemas.openxmlformats.org/officeDocument/2006/relationships/hyperlink" Target="http://blogs.worthpublishers.com/econblog/" TargetMode="External"/><Relationship Id="rId5" Type="http://schemas.openxmlformats.org/officeDocument/2006/relationships/hyperlink" Target="http://marginalrevolution.com/" TargetMode="External"/><Relationship Id="rId15" Type="http://schemas.openxmlformats.org/officeDocument/2006/relationships/hyperlink" Target="http://krugman.blogs.nytimes.com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://www.bls.gov/" TargetMode="External"/><Relationship Id="rId1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E5A4D5-130C-4359-8DEC-3E9B93D775B5}" type="datetimeFigureOut">
              <a:rPr lang="en-US" smtClean="0"/>
              <a:pPr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r>
              <a:rPr lang="en-US"/>
              <a:t>Copyright 2012 Worth Publishers</a:t>
            </a:r>
          </a:p>
        </p:txBody>
      </p:sp>
      <p:pic>
        <p:nvPicPr>
          <p:cNvPr id="33794" name="Picture 2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34" y="3737661"/>
            <a:ext cx="2895599" cy="83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7912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2012 Worth Publishers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2813"/>
          </a:xfrm>
          <a:solidFill>
            <a:schemeClr val="accent5"/>
          </a:solidFill>
        </p:spPr>
        <p:txBody>
          <a:bodyPr/>
          <a:lstStyle>
            <a:lvl1pPr algn="ctr">
              <a:defRPr sz="4800" b="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•"/>
              <a:defRPr sz="3200" b="1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800" b="1">
                <a:latin typeface="Arial" pitchFamily="34" charset="0"/>
                <a:cs typeface="Arial" pitchFamily="34" charset="0"/>
              </a:defRPr>
            </a:lvl3pPr>
            <a:lvl4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 bwMode="auto">
          <a:xfrm>
            <a:off x="8305800" y="6492240"/>
            <a:ext cx="457200" cy="36576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82000" y="6492875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4-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86800" y="6492240"/>
            <a:ext cx="4572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61F0A8-952B-4500-9ABC-60817A0249C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8548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9445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See the </a:t>
            </a:r>
            <a:r>
              <a:rPr lang="en-US" sz="54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invisible</a:t>
            </a: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 hand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9445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See the </a:t>
            </a:r>
            <a:r>
              <a:rPr lang="en-US" sz="5400" b="1" cap="all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invisible</a:t>
            </a:r>
            <a:r>
              <a:rPr lang="en-US" sz="5400" b="1" cap="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  <a:ea typeface="+mj-ea"/>
                <a:cs typeface="+mj-cs"/>
              </a:rPr>
              <a:t> hand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53E17-FB6D-406B-8817-9F3E6FC94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19004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E1745-A34B-43BC-9B06-75C7070BDE42}" type="datetimeFigureOut">
              <a:rPr lang="en-US" smtClean="0"/>
              <a:pPr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8AA4AEB-6C05-4662-A266-EC318B8D4F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64097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16788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4829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3625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53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024" y="5389657"/>
            <a:ext cx="27098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4</a:t>
            </a:r>
            <a:endParaRPr lang="en-US" sz="8800" b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71600" y="5486399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44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Price Controls and Quotas:</a:t>
            </a:r>
          </a:p>
          <a:p>
            <a:r>
              <a:rPr lang="en-US" sz="4400" b="1" i="0" u="none" strike="noStrike" kern="1200" cap="none" spc="100" baseline="0" dirty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rPr>
              <a:t>Meddling with Markets</a:t>
            </a:r>
            <a:endParaRPr lang="en-US" sz="3600" b="1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7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slide" Target="../slides/slide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slide" Target="../slides/slide7.xml"/><Relationship Id="rId4" Type="http://schemas.openxmlformats.org/officeDocument/2006/relationships/image" Target="../media/image18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slide" Target="../slides/slid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slide" Target="../slides/slide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2.xml"/><Relationship Id="rId4" Type="http://schemas.openxmlformats.org/officeDocument/2006/relationships/slide" Target="../slides/slid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dirty="0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6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6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93" r:id="rId3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92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Ceilings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352800"/>
            <a:ext cx="8839200" cy="1066800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Venezuela’s food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shortages: Price ceilings may be well intentioned but are usually not a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good idea.</a:t>
            </a:r>
          </a:p>
        </p:txBody>
      </p:sp>
    </p:spTree>
    <p:extLst>
      <p:ext uri="{BB962C8B-B14F-4D97-AF65-F5344CB8AC3E}">
        <p14:creationId xmlns="" xmlns:p14="http://schemas.microsoft.com/office/powerpoint/2010/main" val="23795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800" dirty="0" smtClean="0"/>
              <a:t>The Market for Butter in the Absence of Government Controls</a:t>
            </a:r>
          </a:p>
        </p:txBody>
      </p:sp>
      <p:sp>
        <p:nvSpPr>
          <p:cNvPr id="44168" name="AutoShape 136"/>
          <p:cNvSpPr>
            <a:spLocks noChangeAspect="1" noChangeArrowheads="1" noTextEdit="1"/>
          </p:cNvSpPr>
          <p:nvPr/>
        </p:nvSpPr>
        <p:spPr bwMode="auto">
          <a:xfrm>
            <a:off x="5562600" y="838200"/>
            <a:ext cx="3581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69" name="Rectangle 137"/>
          <p:cNvSpPr>
            <a:spLocks noChangeArrowheads="1"/>
          </p:cNvSpPr>
          <p:nvPr/>
        </p:nvSpPr>
        <p:spPr bwMode="auto">
          <a:xfrm>
            <a:off x="6908799" y="2951162"/>
            <a:ext cx="2209800" cy="249237"/>
          </a:xfrm>
          <a:prstGeom prst="rect">
            <a:avLst/>
          </a:prstGeom>
          <a:solidFill>
            <a:srgbClr val="C7C4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70" name="Rectangle 138"/>
          <p:cNvSpPr>
            <a:spLocks noChangeArrowheads="1"/>
          </p:cNvSpPr>
          <p:nvPr/>
        </p:nvSpPr>
        <p:spPr bwMode="auto">
          <a:xfrm>
            <a:off x="6005513" y="1955800"/>
            <a:ext cx="39846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$1.40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71" name="Rectangle 139"/>
          <p:cNvSpPr>
            <a:spLocks noChangeArrowheads="1"/>
          </p:cNvSpPr>
          <p:nvPr/>
        </p:nvSpPr>
        <p:spPr bwMode="auto">
          <a:xfrm>
            <a:off x="6005513" y="2208213"/>
            <a:ext cx="920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72" name="Rectangle 140"/>
          <p:cNvSpPr>
            <a:spLocks noChangeArrowheads="1"/>
          </p:cNvSpPr>
          <p:nvPr/>
        </p:nvSpPr>
        <p:spPr bwMode="auto">
          <a:xfrm>
            <a:off x="6097588" y="2208213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1.30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73" name="Rectangle 141"/>
          <p:cNvSpPr>
            <a:spLocks noChangeArrowheads="1"/>
          </p:cNvSpPr>
          <p:nvPr/>
        </p:nvSpPr>
        <p:spPr bwMode="auto">
          <a:xfrm>
            <a:off x="6005513" y="2457450"/>
            <a:ext cx="92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74" name="Rectangle 142"/>
          <p:cNvSpPr>
            <a:spLocks noChangeArrowheads="1"/>
          </p:cNvSpPr>
          <p:nvPr/>
        </p:nvSpPr>
        <p:spPr bwMode="auto">
          <a:xfrm>
            <a:off x="6097588" y="245745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1.20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75" name="Rectangle 143"/>
          <p:cNvSpPr>
            <a:spLocks noChangeArrowheads="1"/>
          </p:cNvSpPr>
          <p:nvPr/>
        </p:nvSpPr>
        <p:spPr bwMode="auto">
          <a:xfrm>
            <a:off x="6005513" y="2706688"/>
            <a:ext cx="920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76" name="Rectangle 144"/>
          <p:cNvSpPr>
            <a:spLocks noChangeArrowheads="1"/>
          </p:cNvSpPr>
          <p:nvPr/>
        </p:nvSpPr>
        <p:spPr bwMode="auto">
          <a:xfrm>
            <a:off x="6097588" y="2706688"/>
            <a:ext cx="307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1.10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77" name="Rectangle 145"/>
          <p:cNvSpPr>
            <a:spLocks noChangeArrowheads="1"/>
          </p:cNvSpPr>
          <p:nvPr/>
        </p:nvSpPr>
        <p:spPr bwMode="auto">
          <a:xfrm>
            <a:off x="6005513" y="2959100"/>
            <a:ext cx="92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78" name="Rectangle 146"/>
          <p:cNvSpPr>
            <a:spLocks noChangeArrowheads="1"/>
          </p:cNvSpPr>
          <p:nvPr/>
        </p:nvSpPr>
        <p:spPr bwMode="auto">
          <a:xfrm>
            <a:off x="6097588" y="295910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79" name="Rectangle 147"/>
          <p:cNvSpPr>
            <a:spLocks noChangeArrowheads="1"/>
          </p:cNvSpPr>
          <p:nvPr/>
        </p:nvSpPr>
        <p:spPr bwMode="auto">
          <a:xfrm>
            <a:off x="6005513" y="3208338"/>
            <a:ext cx="920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0" name="Rectangle 148"/>
          <p:cNvSpPr>
            <a:spLocks noChangeArrowheads="1"/>
          </p:cNvSpPr>
          <p:nvPr/>
        </p:nvSpPr>
        <p:spPr bwMode="auto">
          <a:xfrm>
            <a:off x="6097588" y="3208338"/>
            <a:ext cx="307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0.90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1" name="Rectangle 149"/>
          <p:cNvSpPr>
            <a:spLocks noChangeArrowheads="1"/>
          </p:cNvSpPr>
          <p:nvPr/>
        </p:nvSpPr>
        <p:spPr bwMode="auto">
          <a:xfrm>
            <a:off x="6005513" y="3460750"/>
            <a:ext cx="92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2" name="Rectangle 150"/>
          <p:cNvSpPr>
            <a:spLocks noChangeArrowheads="1"/>
          </p:cNvSpPr>
          <p:nvPr/>
        </p:nvSpPr>
        <p:spPr bwMode="auto">
          <a:xfrm>
            <a:off x="6097588" y="346075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0.80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3" name="Rectangle 151"/>
          <p:cNvSpPr>
            <a:spLocks noChangeArrowheads="1"/>
          </p:cNvSpPr>
          <p:nvPr/>
        </p:nvSpPr>
        <p:spPr bwMode="auto">
          <a:xfrm>
            <a:off x="6005513" y="3709988"/>
            <a:ext cx="920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4" name="Rectangle 152"/>
          <p:cNvSpPr>
            <a:spLocks noChangeArrowheads="1"/>
          </p:cNvSpPr>
          <p:nvPr/>
        </p:nvSpPr>
        <p:spPr bwMode="auto">
          <a:xfrm>
            <a:off x="6097588" y="3709988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0.70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5" name="Rectangle 153"/>
          <p:cNvSpPr>
            <a:spLocks noChangeArrowheads="1"/>
          </p:cNvSpPr>
          <p:nvPr/>
        </p:nvSpPr>
        <p:spPr bwMode="auto">
          <a:xfrm>
            <a:off x="6005513" y="3960813"/>
            <a:ext cx="920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6" name="Rectangle 154"/>
          <p:cNvSpPr>
            <a:spLocks noChangeArrowheads="1"/>
          </p:cNvSpPr>
          <p:nvPr/>
        </p:nvSpPr>
        <p:spPr bwMode="auto">
          <a:xfrm>
            <a:off x="6097588" y="3960813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0.60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7" name="Rectangle 155"/>
          <p:cNvSpPr>
            <a:spLocks noChangeArrowheads="1"/>
          </p:cNvSpPr>
          <p:nvPr/>
        </p:nvSpPr>
        <p:spPr bwMode="auto">
          <a:xfrm>
            <a:off x="8394700" y="195580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14.0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8" name="Rectangle 156"/>
          <p:cNvSpPr>
            <a:spLocks noChangeArrowheads="1"/>
          </p:cNvSpPr>
          <p:nvPr/>
        </p:nvSpPr>
        <p:spPr bwMode="auto">
          <a:xfrm>
            <a:off x="8394700" y="2208213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13.0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89" name="Rectangle 157"/>
          <p:cNvSpPr>
            <a:spLocks noChangeArrowheads="1"/>
          </p:cNvSpPr>
          <p:nvPr/>
        </p:nvSpPr>
        <p:spPr bwMode="auto">
          <a:xfrm>
            <a:off x="8394700" y="245745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12.0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0" name="Rectangle 158"/>
          <p:cNvSpPr>
            <a:spLocks noChangeArrowheads="1"/>
          </p:cNvSpPr>
          <p:nvPr/>
        </p:nvSpPr>
        <p:spPr bwMode="auto">
          <a:xfrm>
            <a:off x="8394700" y="2709863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11.0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1" name="Rectangle 159"/>
          <p:cNvSpPr>
            <a:spLocks noChangeArrowheads="1"/>
          </p:cNvSpPr>
          <p:nvPr/>
        </p:nvSpPr>
        <p:spPr bwMode="auto">
          <a:xfrm>
            <a:off x="8394700" y="295910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10.0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2" name="Rectangle 160"/>
          <p:cNvSpPr>
            <a:spLocks noChangeArrowheads="1"/>
          </p:cNvSpPr>
          <p:nvPr/>
        </p:nvSpPr>
        <p:spPr bwMode="auto">
          <a:xfrm>
            <a:off x="8485188" y="3208338"/>
            <a:ext cx="217487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9.0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3" name="Rectangle 161"/>
          <p:cNvSpPr>
            <a:spLocks noChangeArrowheads="1"/>
          </p:cNvSpPr>
          <p:nvPr/>
        </p:nvSpPr>
        <p:spPr bwMode="auto">
          <a:xfrm>
            <a:off x="8485188" y="3460750"/>
            <a:ext cx="2174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4" name="Rectangle 162"/>
          <p:cNvSpPr>
            <a:spLocks noChangeArrowheads="1"/>
          </p:cNvSpPr>
          <p:nvPr/>
        </p:nvSpPr>
        <p:spPr bwMode="auto">
          <a:xfrm>
            <a:off x="8485188" y="3709988"/>
            <a:ext cx="217487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7.0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5" name="Rectangle 163"/>
          <p:cNvSpPr>
            <a:spLocks noChangeArrowheads="1"/>
          </p:cNvSpPr>
          <p:nvPr/>
        </p:nvSpPr>
        <p:spPr bwMode="auto">
          <a:xfrm>
            <a:off x="8485188" y="3962400"/>
            <a:ext cx="2174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6" name="Rectangle 164"/>
          <p:cNvSpPr>
            <a:spLocks noChangeArrowheads="1"/>
          </p:cNvSpPr>
          <p:nvPr/>
        </p:nvSpPr>
        <p:spPr bwMode="auto">
          <a:xfrm>
            <a:off x="7397750" y="1955800"/>
            <a:ext cx="2174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7" name="Rectangle 165"/>
          <p:cNvSpPr>
            <a:spLocks noChangeArrowheads="1"/>
          </p:cNvSpPr>
          <p:nvPr/>
        </p:nvSpPr>
        <p:spPr bwMode="auto">
          <a:xfrm>
            <a:off x="7397750" y="2208213"/>
            <a:ext cx="217488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8.5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8" name="Rectangle 166"/>
          <p:cNvSpPr>
            <a:spLocks noChangeArrowheads="1"/>
          </p:cNvSpPr>
          <p:nvPr/>
        </p:nvSpPr>
        <p:spPr bwMode="auto">
          <a:xfrm>
            <a:off x="7397750" y="2457450"/>
            <a:ext cx="2174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9.0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199" name="Rectangle 167"/>
          <p:cNvSpPr>
            <a:spLocks noChangeArrowheads="1"/>
          </p:cNvSpPr>
          <p:nvPr/>
        </p:nvSpPr>
        <p:spPr bwMode="auto">
          <a:xfrm>
            <a:off x="7397750" y="2709863"/>
            <a:ext cx="217488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9.5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00" name="Rectangle 168"/>
          <p:cNvSpPr>
            <a:spLocks noChangeArrowheads="1"/>
          </p:cNvSpPr>
          <p:nvPr/>
        </p:nvSpPr>
        <p:spPr bwMode="auto">
          <a:xfrm>
            <a:off x="7308850" y="295910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10.0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01" name="Rectangle 169"/>
          <p:cNvSpPr>
            <a:spLocks noChangeArrowheads="1"/>
          </p:cNvSpPr>
          <p:nvPr/>
        </p:nvSpPr>
        <p:spPr bwMode="auto">
          <a:xfrm>
            <a:off x="7308850" y="3208338"/>
            <a:ext cx="307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10.5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02" name="Rectangle 170"/>
          <p:cNvSpPr>
            <a:spLocks noChangeArrowheads="1"/>
          </p:cNvSpPr>
          <p:nvPr/>
        </p:nvSpPr>
        <p:spPr bwMode="auto">
          <a:xfrm>
            <a:off x="7308850" y="346075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11.0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03" name="Rectangle 171"/>
          <p:cNvSpPr>
            <a:spLocks noChangeArrowheads="1"/>
          </p:cNvSpPr>
          <p:nvPr/>
        </p:nvSpPr>
        <p:spPr bwMode="auto">
          <a:xfrm>
            <a:off x="7308850" y="3709988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11.5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04" name="Rectangle 172"/>
          <p:cNvSpPr>
            <a:spLocks noChangeArrowheads="1"/>
          </p:cNvSpPr>
          <p:nvPr/>
        </p:nvSpPr>
        <p:spPr bwMode="auto">
          <a:xfrm>
            <a:off x="7308850" y="396240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12.0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05" name="Freeform 173"/>
          <p:cNvSpPr>
            <a:spLocks/>
          </p:cNvSpPr>
          <p:nvPr/>
        </p:nvSpPr>
        <p:spPr bwMode="auto">
          <a:xfrm>
            <a:off x="5581650" y="868363"/>
            <a:ext cx="3548063" cy="1035050"/>
          </a:xfrm>
          <a:custGeom>
            <a:avLst/>
            <a:gdLst>
              <a:gd name="T0" fmla="*/ 1711 w 1713"/>
              <a:gd name="T1" fmla="*/ 468 h 468"/>
              <a:gd name="T2" fmla="*/ 0 w 1713"/>
              <a:gd name="T3" fmla="*/ 468 h 468"/>
              <a:gd name="T4" fmla="*/ 0 w 1713"/>
              <a:gd name="T5" fmla="*/ 0 h 468"/>
              <a:gd name="T6" fmla="*/ 1713 w 1713"/>
              <a:gd name="T7" fmla="*/ 0 h 468"/>
              <a:gd name="T8" fmla="*/ 1711 w 1713"/>
              <a:gd name="T9" fmla="*/ 468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3" h="468">
                <a:moveTo>
                  <a:pt x="1711" y="468"/>
                </a:moveTo>
                <a:lnTo>
                  <a:pt x="0" y="468"/>
                </a:lnTo>
                <a:lnTo>
                  <a:pt x="0" y="0"/>
                </a:lnTo>
                <a:lnTo>
                  <a:pt x="1713" y="0"/>
                </a:lnTo>
                <a:lnTo>
                  <a:pt x="1711" y="468"/>
                </a:lnTo>
                <a:close/>
              </a:path>
            </a:pathLst>
          </a:custGeom>
          <a:solidFill>
            <a:srgbClr val="EBDFD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06" name="Rectangle 174"/>
          <p:cNvSpPr>
            <a:spLocks noChangeArrowheads="1"/>
          </p:cNvSpPr>
          <p:nvPr/>
        </p:nvSpPr>
        <p:spPr bwMode="auto">
          <a:xfrm>
            <a:off x="7340600" y="939800"/>
            <a:ext cx="14398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b="1">
                <a:solidFill>
                  <a:srgbClr val="000000"/>
                </a:solidFill>
                <a:latin typeface="Myriad Pro" pitchFamily="34" charset="0"/>
              </a:rPr>
              <a:t>Quantity of butter</a:t>
            </a:r>
            <a:endParaRPr lang="en-US" sz="1400" b="1">
              <a:latin typeface="Tahoma" pitchFamily="34" charset="0"/>
            </a:endParaRPr>
          </a:p>
        </p:txBody>
      </p:sp>
      <p:sp>
        <p:nvSpPr>
          <p:cNvPr id="44207" name="Rectangle 175"/>
          <p:cNvSpPr>
            <a:spLocks noChangeArrowheads="1"/>
          </p:cNvSpPr>
          <p:nvPr/>
        </p:nvSpPr>
        <p:spPr bwMode="auto">
          <a:xfrm>
            <a:off x="7354888" y="1158875"/>
            <a:ext cx="14700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(millions of pounds)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08" name="Rectangle 176"/>
          <p:cNvSpPr>
            <a:spLocks noChangeArrowheads="1"/>
          </p:cNvSpPr>
          <p:nvPr/>
        </p:nvSpPr>
        <p:spPr bwMode="auto">
          <a:xfrm>
            <a:off x="5726113" y="1408113"/>
            <a:ext cx="11334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b="1">
                <a:solidFill>
                  <a:srgbClr val="000000"/>
                </a:solidFill>
                <a:latin typeface="Myriad Pro" pitchFamily="34" charset="0"/>
              </a:rPr>
              <a:t>Price of butter</a:t>
            </a:r>
            <a:endParaRPr lang="en-US" sz="1400" b="1">
              <a:latin typeface="Tahoma" pitchFamily="34" charset="0"/>
            </a:endParaRPr>
          </a:p>
        </p:txBody>
      </p:sp>
      <p:sp>
        <p:nvSpPr>
          <p:cNvPr id="44209" name="Rectangle 177"/>
          <p:cNvSpPr>
            <a:spLocks noChangeArrowheads="1"/>
          </p:cNvSpPr>
          <p:nvPr/>
        </p:nvSpPr>
        <p:spPr bwMode="auto">
          <a:xfrm>
            <a:off x="5856288" y="1628775"/>
            <a:ext cx="88423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(per pound)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10" name="Line 178"/>
          <p:cNvSpPr>
            <a:spLocks noChangeShapeType="1"/>
          </p:cNvSpPr>
          <p:nvPr/>
        </p:nvSpPr>
        <p:spPr bwMode="auto">
          <a:xfrm>
            <a:off x="5581650" y="2190750"/>
            <a:ext cx="3548063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11" name="Line 179"/>
          <p:cNvSpPr>
            <a:spLocks noChangeShapeType="1"/>
          </p:cNvSpPr>
          <p:nvPr/>
        </p:nvSpPr>
        <p:spPr bwMode="auto">
          <a:xfrm>
            <a:off x="5581650" y="2439988"/>
            <a:ext cx="3548063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12" name="Line 180"/>
          <p:cNvSpPr>
            <a:spLocks noChangeShapeType="1"/>
          </p:cNvSpPr>
          <p:nvPr/>
        </p:nvSpPr>
        <p:spPr bwMode="auto">
          <a:xfrm>
            <a:off x="5581650" y="2692400"/>
            <a:ext cx="3548063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13" name="Line 181"/>
          <p:cNvSpPr>
            <a:spLocks noChangeShapeType="1"/>
          </p:cNvSpPr>
          <p:nvPr/>
        </p:nvSpPr>
        <p:spPr bwMode="auto">
          <a:xfrm>
            <a:off x="5581650" y="2941638"/>
            <a:ext cx="3548063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14" name="Line 182"/>
          <p:cNvSpPr>
            <a:spLocks noChangeShapeType="1"/>
          </p:cNvSpPr>
          <p:nvPr/>
        </p:nvSpPr>
        <p:spPr bwMode="auto">
          <a:xfrm>
            <a:off x="5581650" y="3190875"/>
            <a:ext cx="3548063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15" name="Line 183"/>
          <p:cNvSpPr>
            <a:spLocks noChangeShapeType="1"/>
          </p:cNvSpPr>
          <p:nvPr/>
        </p:nvSpPr>
        <p:spPr bwMode="auto">
          <a:xfrm>
            <a:off x="5581650" y="3443288"/>
            <a:ext cx="3548063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16" name="Line 184"/>
          <p:cNvSpPr>
            <a:spLocks noChangeShapeType="1"/>
          </p:cNvSpPr>
          <p:nvPr/>
        </p:nvSpPr>
        <p:spPr bwMode="auto">
          <a:xfrm>
            <a:off x="5581650" y="3692525"/>
            <a:ext cx="3548063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17" name="Line 185"/>
          <p:cNvSpPr>
            <a:spLocks noChangeShapeType="1"/>
          </p:cNvSpPr>
          <p:nvPr/>
        </p:nvSpPr>
        <p:spPr bwMode="auto">
          <a:xfrm>
            <a:off x="5581650" y="3944938"/>
            <a:ext cx="3548063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18" name="Line 186"/>
          <p:cNvSpPr>
            <a:spLocks noChangeShapeType="1"/>
          </p:cNvSpPr>
          <p:nvPr/>
        </p:nvSpPr>
        <p:spPr bwMode="auto">
          <a:xfrm>
            <a:off x="5581650" y="1897063"/>
            <a:ext cx="3548063" cy="0"/>
          </a:xfrm>
          <a:prstGeom prst="line">
            <a:avLst/>
          </a:prstGeom>
          <a:noFill/>
          <a:ln w="14288">
            <a:solidFill>
              <a:srgbClr val="BCBE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19" name="Line 187"/>
          <p:cNvSpPr>
            <a:spLocks noChangeShapeType="1"/>
          </p:cNvSpPr>
          <p:nvPr/>
        </p:nvSpPr>
        <p:spPr bwMode="auto">
          <a:xfrm>
            <a:off x="8008938" y="1897063"/>
            <a:ext cx="0" cy="2335212"/>
          </a:xfrm>
          <a:prstGeom prst="line">
            <a:avLst/>
          </a:prstGeom>
          <a:noFill/>
          <a:ln w="14288">
            <a:solidFill>
              <a:srgbClr val="BCBE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20" name="Line 188"/>
          <p:cNvSpPr>
            <a:spLocks noChangeShapeType="1"/>
          </p:cNvSpPr>
          <p:nvPr/>
        </p:nvSpPr>
        <p:spPr bwMode="auto">
          <a:xfrm>
            <a:off x="6908800" y="865188"/>
            <a:ext cx="0" cy="3371850"/>
          </a:xfrm>
          <a:prstGeom prst="line">
            <a:avLst/>
          </a:prstGeom>
          <a:noFill/>
          <a:ln w="14288">
            <a:solidFill>
              <a:srgbClr val="BCBE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21" name="Rectangle 189"/>
          <p:cNvSpPr>
            <a:spLocks noChangeArrowheads="1"/>
          </p:cNvSpPr>
          <p:nvPr/>
        </p:nvSpPr>
        <p:spPr bwMode="auto">
          <a:xfrm>
            <a:off x="5581650" y="865188"/>
            <a:ext cx="3548063" cy="3381375"/>
          </a:xfrm>
          <a:prstGeom prst="rect">
            <a:avLst/>
          </a:prstGeom>
          <a:noFill/>
          <a:ln w="28575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22" name="Rectangle 190"/>
          <p:cNvSpPr>
            <a:spLocks noChangeArrowheads="1"/>
          </p:cNvSpPr>
          <p:nvPr/>
        </p:nvSpPr>
        <p:spPr bwMode="auto">
          <a:xfrm>
            <a:off x="8233456" y="1448027"/>
            <a:ext cx="6937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 algn="ctr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Quantity supplied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44223" name="Rectangle 191"/>
          <p:cNvSpPr>
            <a:spLocks noChangeArrowheads="1"/>
          </p:cNvSpPr>
          <p:nvPr/>
        </p:nvSpPr>
        <p:spPr bwMode="auto">
          <a:xfrm>
            <a:off x="7158038" y="1465263"/>
            <a:ext cx="8921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 algn="ctr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Quantity demanded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44224" name="Freeform 192"/>
          <p:cNvSpPr>
            <a:spLocks/>
          </p:cNvSpPr>
          <p:nvPr/>
        </p:nvSpPr>
        <p:spPr bwMode="auto">
          <a:xfrm>
            <a:off x="7112000" y="1435100"/>
            <a:ext cx="1746250" cy="0"/>
          </a:xfrm>
          <a:custGeom>
            <a:avLst/>
            <a:gdLst>
              <a:gd name="T0" fmla="*/ 0 w 843"/>
              <a:gd name="T1" fmla="*/ 843 w 843"/>
              <a:gd name="T2" fmla="*/ 0 w 84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843">
                <a:moveTo>
                  <a:pt x="0" y="0"/>
                </a:moveTo>
                <a:lnTo>
                  <a:pt x="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25" name="Line 193"/>
          <p:cNvSpPr>
            <a:spLocks noChangeShapeType="1"/>
          </p:cNvSpPr>
          <p:nvPr/>
        </p:nvSpPr>
        <p:spPr bwMode="auto">
          <a:xfrm>
            <a:off x="7112000" y="1435100"/>
            <a:ext cx="1746250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26" name="Rectangle 194"/>
          <p:cNvSpPr>
            <a:spLocks noChangeArrowheads="1"/>
          </p:cNvSpPr>
          <p:nvPr/>
        </p:nvSpPr>
        <p:spPr bwMode="auto">
          <a:xfrm>
            <a:off x="3733800" y="6324600"/>
            <a:ext cx="28352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Quantity of butter (millions of pounds</a:t>
            </a:r>
            <a:r>
              <a:rPr lang="en-US" sz="1100">
                <a:solidFill>
                  <a:srgbClr val="000000"/>
                </a:solidFill>
                <a:latin typeface="Myriad Pro" pitchFamily="34" charset="0"/>
              </a:rPr>
              <a:t>)</a:t>
            </a:r>
            <a:endParaRPr lang="en-US">
              <a:latin typeface="Tahoma" pitchFamily="34" charset="0"/>
            </a:endParaRPr>
          </a:p>
        </p:txBody>
      </p:sp>
      <p:cxnSp>
        <p:nvCxnSpPr>
          <p:cNvPr id="548912" name="Straight Connector 86"/>
          <p:cNvCxnSpPr>
            <a:cxnSpLocks noChangeShapeType="1"/>
          </p:cNvCxnSpPr>
          <p:nvPr/>
        </p:nvCxnSpPr>
        <p:spPr bwMode="auto">
          <a:xfrm>
            <a:off x="1377950" y="3810000"/>
            <a:ext cx="2176463" cy="0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48914" name="Straight Connector 86"/>
          <p:cNvCxnSpPr>
            <a:cxnSpLocks noChangeShapeType="1"/>
          </p:cNvCxnSpPr>
          <p:nvPr/>
        </p:nvCxnSpPr>
        <p:spPr bwMode="auto">
          <a:xfrm>
            <a:off x="3659188" y="3848100"/>
            <a:ext cx="3175" cy="1989138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229" name="Line 197"/>
          <p:cNvSpPr>
            <a:spLocks noChangeShapeType="1"/>
          </p:cNvSpPr>
          <p:nvPr/>
        </p:nvSpPr>
        <p:spPr bwMode="auto">
          <a:xfrm>
            <a:off x="1225550" y="2341563"/>
            <a:ext cx="128588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0" name="Line 198"/>
          <p:cNvSpPr>
            <a:spLocks noChangeShapeType="1"/>
          </p:cNvSpPr>
          <p:nvPr/>
        </p:nvSpPr>
        <p:spPr bwMode="auto">
          <a:xfrm>
            <a:off x="1225550" y="2701925"/>
            <a:ext cx="128588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1" name="Line 199"/>
          <p:cNvSpPr>
            <a:spLocks noChangeShapeType="1"/>
          </p:cNvSpPr>
          <p:nvPr/>
        </p:nvSpPr>
        <p:spPr bwMode="auto">
          <a:xfrm>
            <a:off x="1225550" y="3065463"/>
            <a:ext cx="128588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2" name="Line 200"/>
          <p:cNvSpPr>
            <a:spLocks noChangeShapeType="1"/>
          </p:cNvSpPr>
          <p:nvPr/>
        </p:nvSpPr>
        <p:spPr bwMode="auto">
          <a:xfrm>
            <a:off x="1225550" y="3432175"/>
            <a:ext cx="128588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3" name="Line 201"/>
          <p:cNvSpPr>
            <a:spLocks noChangeShapeType="1"/>
          </p:cNvSpPr>
          <p:nvPr/>
        </p:nvSpPr>
        <p:spPr bwMode="auto">
          <a:xfrm>
            <a:off x="1225550" y="3798888"/>
            <a:ext cx="128588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4" name="Line 202"/>
          <p:cNvSpPr>
            <a:spLocks noChangeShapeType="1"/>
          </p:cNvSpPr>
          <p:nvPr/>
        </p:nvSpPr>
        <p:spPr bwMode="auto">
          <a:xfrm>
            <a:off x="1225550" y="4164013"/>
            <a:ext cx="128588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5" name="Line 203"/>
          <p:cNvSpPr>
            <a:spLocks noChangeShapeType="1"/>
          </p:cNvSpPr>
          <p:nvPr/>
        </p:nvSpPr>
        <p:spPr bwMode="auto">
          <a:xfrm>
            <a:off x="1225550" y="4525963"/>
            <a:ext cx="128588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6" name="Line 204"/>
          <p:cNvSpPr>
            <a:spLocks noChangeShapeType="1"/>
          </p:cNvSpPr>
          <p:nvPr/>
        </p:nvSpPr>
        <p:spPr bwMode="auto">
          <a:xfrm>
            <a:off x="1225550" y="4892675"/>
            <a:ext cx="128588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7" name="Line 205"/>
          <p:cNvSpPr>
            <a:spLocks noChangeShapeType="1"/>
          </p:cNvSpPr>
          <p:nvPr/>
        </p:nvSpPr>
        <p:spPr bwMode="auto">
          <a:xfrm>
            <a:off x="1225550" y="5256213"/>
            <a:ext cx="128588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8" name="Line 206"/>
          <p:cNvSpPr>
            <a:spLocks noChangeShapeType="1"/>
          </p:cNvSpPr>
          <p:nvPr/>
        </p:nvSpPr>
        <p:spPr bwMode="auto">
          <a:xfrm>
            <a:off x="2041525" y="5856288"/>
            <a:ext cx="0" cy="131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39" name="Line 207"/>
          <p:cNvSpPr>
            <a:spLocks noChangeShapeType="1"/>
          </p:cNvSpPr>
          <p:nvPr/>
        </p:nvSpPr>
        <p:spPr bwMode="auto">
          <a:xfrm>
            <a:off x="2449513" y="5856288"/>
            <a:ext cx="0" cy="131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0" name="Line 208"/>
          <p:cNvSpPr>
            <a:spLocks noChangeShapeType="1"/>
          </p:cNvSpPr>
          <p:nvPr/>
        </p:nvSpPr>
        <p:spPr bwMode="auto">
          <a:xfrm>
            <a:off x="2855913" y="5856288"/>
            <a:ext cx="0" cy="131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1" name="Line 209"/>
          <p:cNvSpPr>
            <a:spLocks noChangeShapeType="1"/>
          </p:cNvSpPr>
          <p:nvPr/>
        </p:nvSpPr>
        <p:spPr bwMode="auto">
          <a:xfrm>
            <a:off x="3265488" y="5856288"/>
            <a:ext cx="0" cy="131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2" name="Line 210"/>
          <p:cNvSpPr>
            <a:spLocks noChangeShapeType="1"/>
          </p:cNvSpPr>
          <p:nvPr/>
        </p:nvSpPr>
        <p:spPr bwMode="auto">
          <a:xfrm>
            <a:off x="3675063" y="5856288"/>
            <a:ext cx="0" cy="131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3" name="Line 211"/>
          <p:cNvSpPr>
            <a:spLocks noChangeShapeType="1"/>
          </p:cNvSpPr>
          <p:nvPr/>
        </p:nvSpPr>
        <p:spPr bwMode="auto">
          <a:xfrm>
            <a:off x="4081463" y="5856288"/>
            <a:ext cx="0" cy="131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4" name="Line 212"/>
          <p:cNvSpPr>
            <a:spLocks noChangeShapeType="1"/>
          </p:cNvSpPr>
          <p:nvPr/>
        </p:nvSpPr>
        <p:spPr bwMode="auto">
          <a:xfrm>
            <a:off x="4489450" y="5856288"/>
            <a:ext cx="0" cy="131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5" name="Line 213"/>
          <p:cNvSpPr>
            <a:spLocks noChangeShapeType="1"/>
          </p:cNvSpPr>
          <p:nvPr/>
        </p:nvSpPr>
        <p:spPr bwMode="auto">
          <a:xfrm>
            <a:off x="4897438" y="5856288"/>
            <a:ext cx="0" cy="131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6" name="Line 214"/>
          <p:cNvSpPr>
            <a:spLocks noChangeShapeType="1"/>
          </p:cNvSpPr>
          <p:nvPr/>
        </p:nvSpPr>
        <p:spPr bwMode="auto">
          <a:xfrm>
            <a:off x="5305425" y="5856288"/>
            <a:ext cx="0" cy="131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7" name="Line 215"/>
          <p:cNvSpPr>
            <a:spLocks noChangeShapeType="1"/>
          </p:cNvSpPr>
          <p:nvPr/>
        </p:nvSpPr>
        <p:spPr bwMode="auto">
          <a:xfrm flipV="1">
            <a:off x="1225550" y="1360488"/>
            <a:ext cx="0" cy="42291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8" name="Freeform 216"/>
          <p:cNvSpPr>
            <a:spLocks/>
          </p:cNvSpPr>
          <p:nvPr/>
        </p:nvSpPr>
        <p:spPr bwMode="auto">
          <a:xfrm>
            <a:off x="1225550" y="5678488"/>
            <a:ext cx="354013" cy="309562"/>
          </a:xfrm>
          <a:custGeom>
            <a:avLst/>
            <a:gdLst>
              <a:gd name="T0" fmla="*/ 156 w 156"/>
              <a:gd name="T1" fmla="*/ 132 h 132"/>
              <a:gd name="T2" fmla="*/ 0 w 156"/>
              <a:gd name="T3" fmla="*/ 132 h 132"/>
              <a:gd name="T4" fmla="*/ 0 w 156"/>
              <a:gd name="T5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" h="132">
                <a:moveTo>
                  <a:pt x="156" y="132"/>
                </a:moveTo>
                <a:lnTo>
                  <a:pt x="0" y="132"/>
                </a:lnTo>
                <a:lnTo>
                  <a:pt x="0" y="0"/>
                </a:ln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9" name="Line 217"/>
          <p:cNvSpPr>
            <a:spLocks noChangeShapeType="1"/>
          </p:cNvSpPr>
          <p:nvPr/>
        </p:nvSpPr>
        <p:spPr bwMode="auto">
          <a:xfrm flipH="1">
            <a:off x="1665288" y="5988050"/>
            <a:ext cx="389731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50" name="Line 218"/>
          <p:cNvSpPr>
            <a:spLocks noChangeShapeType="1"/>
          </p:cNvSpPr>
          <p:nvPr/>
        </p:nvSpPr>
        <p:spPr bwMode="auto">
          <a:xfrm flipV="1">
            <a:off x="1173163" y="5556250"/>
            <a:ext cx="106362" cy="650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51" name="Line 219"/>
          <p:cNvSpPr>
            <a:spLocks noChangeShapeType="1"/>
          </p:cNvSpPr>
          <p:nvPr/>
        </p:nvSpPr>
        <p:spPr bwMode="auto">
          <a:xfrm flipV="1">
            <a:off x="1173163" y="5645150"/>
            <a:ext cx="106362" cy="650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52" name="Line 220"/>
          <p:cNvSpPr>
            <a:spLocks noChangeShapeType="1"/>
          </p:cNvSpPr>
          <p:nvPr/>
        </p:nvSpPr>
        <p:spPr bwMode="auto">
          <a:xfrm flipH="1">
            <a:off x="1547813" y="5926138"/>
            <a:ext cx="63500" cy="1174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53" name="Line 221"/>
          <p:cNvSpPr>
            <a:spLocks noChangeShapeType="1"/>
          </p:cNvSpPr>
          <p:nvPr/>
        </p:nvSpPr>
        <p:spPr bwMode="auto">
          <a:xfrm flipH="1">
            <a:off x="1633538" y="5926138"/>
            <a:ext cx="63500" cy="1174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54" name="Line 222"/>
          <p:cNvSpPr>
            <a:spLocks noChangeShapeType="1"/>
          </p:cNvSpPr>
          <p:nvPr/>
        </p:nvSpPr>
        <p:spPr bwMode="auto">
          <a:xfrm>
            <a:off x="2855913" y="2341563"/>
            <a:ext cx="1633537" cy="2914650"/>
          </a:xfrm>
          <a:prstGeom prst="line">
            <a:avLst/>
          </a:prstGeom>
          <a:noFill/>
          <a:ln w="30163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55" name="Line 223"/>
          <p:cNvSpPr>
            <a:spLocks noChangeShapeType="1"/>
          </p:cNvSpPr>
          <p:nvPr/>
        </p:nvSpPr>
        <p:spPr bwMode="auto">
          <a:xfrm flipH="1">
            <a:off x="2041525" y="2341563"/>
            <a:ext cx="3263900" cy="2914650"/>
          </a:xfrm>
          <a:prstGeom prst="line">
            <a:avLst/>
          </a:prstGeom>
          <a:noFill/>
          <a:ln w="30163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56" name="Rectangle 224"/>
          <p:cNvSpPr>
            <a:spLocks noChangeArrowheads="1"/>
          </p:cNvSpPr>
          <p:nvPr/>
        </p:nvSpPr>
        <p:spPr bwMode="auto">
          <a:xfrm>
            <a:off x="1990725" y="6026150"/>
            <a:ext cx="904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57" name="Rectangle 225"/>
          <p:cNvSpPr>
            <a:spLocks noChangeArrowheads="1"/>
          </p:cNvSpPr>
          <p:nvPr/>
        </p:nvSpPr>
        <p:spPr bwMode="auto">
          <a:xfrm>
            <a:off x="2400300" y="6026150"/>
            <a:ext cx="904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7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58" name="Rectangle 226"/>
          <p:cNvSpPr>
            <a:spLocks noChangeArrowheads="1"/>
          </p:cNvSpPr>
          <p:nvPr/>
        </p:nvSpPr>
        <p:spPr bwMode="auto">
          <a:xfrm>
            <a:off x="1030288" y="6026150"/>
            <a:ext cx="904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59" name="Rectangle 227"/>
          <p:cNvSpPr>
            <a:spLocks noChangeArrowheads="1"/>
          </p:cNvSpPr>
          <p:nvPr/>
        </p:nvSpPr>
        <p:spPr bwMode="auto">
          <a:xfrm>
            <a:off x="2806700" y="6026150"/>
            <a:ext cx="904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0" name="Rectangle 228"/>
          <p:cNvSpPr>
            <a:spLocks noChangeArrowheads="1"/>
          </p:cNvSpPr>
          <p:nvPr/>
        </p:nvSpPr>
        <p:spPr bwMode="auto">
          <a:xfrm>
            <a:off x="3214688" y="6026150"/>
            <a:ext cx="889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9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1" name="Rectangle 229"/>
          <p:cNvSpPr>
            <a:spLocks noChangeArrowheads="1"/>
          </p:cNvSpPr>
          <p:nvPr/>
        </p:nvSpPr>
        <p:spPr bwMode="auto">
          <a:xfrm>
            <a:off x="3575050" y="6026150"/>
            <a:ext cx="180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2" name="Rectangle 230"/>
          <p:cNvSpPr>
            <a:spLocks noChangeArrowheads="1"/>
          </p:cNvSpPr>
          <p:nvPr/>
        </p:nvSpPr>
        <p:spPr bwMode="auto">
          <a:xfrm>
            <a:off x="3983038" y="6026150"/>
            <a:ext cx="1793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11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3" name="Rectangle 231"/>
          <p:cNvSpPr>
            <a:spLocks noChangeArrowheads="1"/>
          </p:cNvSpPr>
          <p:nvPr/>
        </p:nvSpPr>
        <p:spPr bwMode="auto">
          <a:xfrm>
            <a:off x="4799013" y="6026150"/>
            <a:ext cx="1825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13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4" name="Rectangle 232"/>
          <p:cNvSpPr>
            <a:spLocks noChangeArrowheads="1"/>
          </p:cNvSpPr>
          <p:nvPr/>
        </p:nvSpPr>
        <p:spPr bwMode="auto">
          <a:xfrm>
            <a:off x="4389438" y="6026150"/>
            <a:ext cx="180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12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5" name="Rectangle 233"/>
          <p:cNvSpPr>
            <a:spLocks noChangeArrowheads="1"/>
          </p:cNvSpPr>
          <p:nvPr/>
        </p:nvSpPr>
        <p:spPr bwMode="auto">
          <a:xfrm>
            <a:off x="5205413" y="6026150"/>
            <a:ext cx="1793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14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6" name="Rectangle 234"/>
          <p:cNvSpPr>
            <a:spLocks noChangeArrowheads="1"/>
          </p:cNvSpPr>
          <p:nvPr/>
        </p:nvSpPr>
        <p:spPr bwMode="auto">
          <a:xfrm>
            <a:off x="693738" y="2220913"/>
            <a:ext cx="400050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$1.40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7" name="Rectangle 235"/>
          <p:cNvSpPr>
            <a:spLocks noChangeArrowheads="1"/>
          </p:cNvSpPr>
          <p:nvPr/>
        </p:nvSpPr>
        <p:spPr bwMode="auto">
          <a:xfrm>
            <a:off x="790575" y="2587625"/>
            <a:ext cx="307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1.30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8" name="Rectangle 236"/>
          <p:cNvSpPr>
            <a:spLocks noChangeArrowheads="1"/>
          </p:cNvSpPr>
          <p:nvPr/>
        </p:nvSpPr>
        <p:spPr bwMode="auto">
          <a:xfrm>
            <a:off x="790575" y="2951163"/>
            <a:ext cx="307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1.20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69" name="Rectangle 237"/>
          <p:cNvSpPr>
            <a:spLocks noChangeArrowheads="1"/>
          </p:cNvSpPr>
          <p:nvPr/>
        </p:nvSpPr>
        <p:spPr bwMode="auto">
          <a:xfrm>
            <a:off x="790575" y="3319463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1.10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70" name="Rectangle 238"/>
          <p:cNvSpPr>
            <a:spLocks noChangeArrowheads="1"/>
          </p:cNvSpPr>
          <p:nvPr/>
        </p:nvSpPr>
        <p:spPr bwMode="auto">
          <a:xfrm>
            <a:off x="790575" y="3681413"/>
            <a:ext cx="307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71" name="Rectangle 239"/>
          <p:cNvSpPr>
            <a:spLocks noChangeArrowheads="1"/>
          </p:cNvSpPr>
          <p:nvPr/>
        </p:nvSpPr>
        <p:spPr bwMode="auto">
          <a:xfrm>
            <a:off x="790575" y="4041775"/>
            <a:ext cx="307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0.90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72" name="Rectangle 240"/>
          <p:cNvSpPr>
            <a:spLocks noChangeArrowheads="1"/>
          </p:cNvSpPr>
          <p:nvPr/>
        </p:nvSpPr>
        <p:spPr bwMode="auto">
          <a:xfrm>
            <a:off x="790575" y="4410075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0.80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73" name="Rectangle 241"/>
          <p:cNvSpPr>
            <a:spLocks noChangeArrowheads="1"/>
          </p:cNvSpPr>
          <p:nvPr/>
        </p:nvSpPr>
        <p:spPr bwMode="auto">
          <a:xfrm>
            <a:off x="790575" y="4775200"/>
            <a:ext cx="307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0.70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74" name="Rectangle 242"/>
          <p:cNvSpPr>
            <a:spLocks noChangeArrowheads="1"/>
          </p:cNvSpPr>
          <p:nvPr/>
        </p:nvSpPr>
        <p:spPr bwMode="auto">
          <a:xfrm>
            <a:off x="790575" y="5140325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0.60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75" name="Oval 243"/>
          <p:cNvSpPr>
            <a:spLocks noChangeArrowheads="1"/>
          </p:cNvSpPr>
          <p:nvPr/>
        </p:nvSpPr>
        <p:spPr bwMode="auto">
          <a:xfrm>
            <a:off x="2803525" y="2284413"/>
            <a:ext cx="107950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76" name="Oval 244"/>
          <p:cNvSpPr>
            <a:spLocks noChangeArrowheads="1"/>
          </p:cNvSpPr>
          <p:nvPr/>
        </p:nvSpPr>
        <p:spPr bwMode="auto">
          <a:xfrm>
            <a:off x="3008313" y="2646363"/>
            <a:ext cx="107950" cy="109537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77" name="Oval 245"/>
          <p:cNvSpPr>
            <a:spLocks noChangeArrowheads="1"/>
          </p:cNvSpPr>
          <p:nvPr/>
        </p:nvSpPr>
        <p:spPr bwMode="auto">
          <a:xfrm>
            <a:off x="3211513" y="3011488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78" name="Oval 246"/>
          <p:cNvSpPr>
            <a:spLocks noChangeArrowheads="1"/>
          </p:cNvSpPr>
          <p:nvPr/>
        </p:nvSpPr>
        <p:spPr bwMode="auto">
          <a:xfrm>
            <a:off x="3414713" y="3378200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79" name="Oval 247"/>
          <p:cNvSpPr>
            <a:spLocks noChangeArrowheads="1"/>
          </p:cNvSpPr>
          <p:nvPr/>
        </p:nvSpPr>
        <p:spPr bwMode="auto">
          <a:xfrm>
            <a:off x="4025900" y="3378200"/>
            <a:ext cx="109538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0" name="Oval 248"/>
          <p:cNvSpPr>
            <a:spLocks noChangeArrowheads="1"/>
          </p:cNvSpPr>
          <p:nvPr/>
        </p:nvSpPr>
        <p:spPr bwMode="auto">
          <a:xfrm>
            <a:off x="4435475" y="3011488"/>
            <a:ext cx="106363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1" name="Oval 249"/>
          <p:cNvSpPr>
            <a:spLocks noChangeArrowheads="1"/>
          </p:cNvSpPr>
          <p:nvPr/>
        </p:nvSpPr>
        <p:spPr bwMode="auto">
          <a:xfrm>
            <a:off x="4841875" y="2646363"/>
            <a:ext cx="109538" cy="109537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2" name="Oval 250"/>
          <p:cNvSpPr>
            <a:spLocks noChangeArrowheads="1"/>
          </p:cNvSpPr>
          <p:nvPr/>
        </p:nvSpPr>
        <p:spPr bwMode="auto">
          <a:xfrm>
            <a:off x="5251450" y="2284413"/>
            <a:ext cx="106363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3" name="Oval 251"/>
          <p:cNvSpPr>
            <a:spLocks noChangeArrowheads="1"/>
          </p:cNvSpPr>
          <p:nvPr/>
        </p:nvSpPr>
        <p:spPr bwMode="auto">
          <a:xfrm>
            <a:off x="3619500" y="3744913"/>
            <a:ext cx="107950" cy="109537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4" name="Oval 252"/>
          <p:cNvSpPr>
            <a:spLocks noChangeArrowheads="1"/>
          </p:cNvSpPr>
          <p:nvPr/>
        </p:nvSpPr>
        <p:spPr bwMode="auto">
          <a:xfrm>
            <a:off x="3824288" y="4110038"/>
            <a:ext cx="106362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5" name="Oval 253"/>
          <p:cNvSpPr>
            <a:spLocks noChangeArrowheads="1"/>
          </p:cNvSpPr>
          <p:nvPr/>
        </p:nvSpPr>
        <p:spPr bwMode="auto">
          <a:xfrm>
            <a:off x="4025900" y="4468813"/>
            <a:ext cx="109538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6" name="Oval 254"/>
          <p:cNvSpPr>
            <a:spLocks noChangeArrowheads="1"/>
          </p:cNvSpPr>
          <p:nvPr/>
        </p:nvSpPr>
        <p:spPr bwMode="auto">
          <a:xfrm>
            <a:off x="4230688" y="4835525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7" name="Oval 255"/>
          <p:cNvSpPr>
            <a:spLocks noChangeArrowheads="1"/>
          </p:cNvSpPr>
          <p:nvPr/>
        </p:nvSpPr>
        <p:spPr bwMode="auto">
          <a:xfrm>
            <a:off x="4435475" y="5202238"/>
            <a:ext cx="106363" cy="109537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8" name="Oval 256"/>
          <p:cNvSpPr>
            <a:spLocks noChangeArrowheads="1"/>
          </p:cNvSpPr>
          <p:nvPr/>
        </p:nvSpPr>
        <p:spPr bwMode="auto">
          <a:xfrm>
            <a:off x="3211513" y="4110038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89" name="Oval 257"/>
          <p:cNvSpPr>
            <a:spLocks noChangeArrowheads="1"/>
          </p:cNvSpPr>
          <p:nvPr/>
        </p:nvSpPr>
        <p:spPr bwMode="auto">
          <a:xfrm>
            <a:off x="2803525" y="4468813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90" name="Oval 258"/>
          <p:cNvSpPr>
            <a:spLocks noChangeArrowheads="1"/>
          </p:cNvSpPr>
          <p:nvPr/>
        </p:nvSpPr>
        <p:spPr bwMode="auto">
          <a:xfrm>
            <a:off x="2395538" y="4835525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91" name="Oval 259"/>
          <p:cNvSpPr>
            <a:spLocks noChangeArrowheads="1"/>
          </p:cNvSpPr>
          <p:nvPr/>
        </p:nvSpPr>
        <p:spPr bwMode="auto">
          <a:xfrm>
            <a:off x="1989138" y="5202238"/>
            <a:ext cx="106362" cy="109537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92" name="Rectangle 260"/>
          <p:cNvSpPr>
            <a:spLocks noChangeArrowheads="1"/>
          </p:cNvSpPr>
          <p:nvPr/>
        </p:nvSpPr>
        <p:spPr bwMode="auto">
          <a:xfrm>
            <a:off x="90488" y="1219200"/>
            <a:ext cx="1143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Price of butter </a:t>
            </a:r>
          </a:p>
          <a:p>
            <a:pPr marL="1588" indent="-1588"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(per pound)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4293" name="Rectangle 261"/>
          <p:cNvSpPr>
            <a:spLocks noChangeArrowheads="1"/>
          </p:cNvSpPr>
          <p:nvPr/>
        </p:nvSpPr>
        <p:spPr bwMode="auto">
          <a:xfrm>
            <a:off x="4502150" y="5319713"/>
            <a:ext cx="1298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D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44294" name="Rectangle 262"/>
          <p:cNvSpPr>
            <a:spLocks noChangeArrowheads="1"/>
          </p:cNvSpPr>
          <p:nvPr/>
        </p:nvSpPr>
        <p:spPr bwMode="auto">
          <a:xfrm>
            <a:off x="5380038" y="2071688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S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44295" name="Rectangle 263"/>
          <p:cNvSpPr>
            <a:spLocks noChangeArrowheads="1"/>
          </p:cNvSpPr>
          <p:nvPr/>
        </p:nvSpPr>
        <p:spPr bwMode="auto">
          <a:xfrm>
            <a:off x="3646488" y="3443288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E</a:t>
            </a:r>
            <a:endParaRPr lang="en-US" sz="1400" i="1">
              <a:latin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33214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4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69" grpId="0" animBg="1"/>
      <p:bldP spid="44187" grpId="0"/>
      <p:bldP spid="44188" grpId="0"/>
      <p:bldP spid="44189" grpId="0"/>
      <p:bldP spid="44190" grpId="0"/>
      <p:bldP spid="44191" grpId="0"/>
      <p:bldP spid="44192" grpId="0"/>
      <p:bldP spid="44193" grpId="0"/>
      <p:bldP spid="44194" grpId="0"/>
      <p:bldP spid="44195" grpId="0"/>
      <p:bldP spid="44196" grpId="0"/>
      <p:bldP spid="44197" grpId="0"/>
      <p:bldP spid="44198" grpId="0"/>
      <p:bldP spid="44199" grpId="0"/>
      <p:bldP spid="44200" grpId="0"/>
      <p:bldP spid="44201" grpId="0"/>
      <p:bldP spid="44202" grpId="0"/>
      <p:bldP spid="44203" grpId="0"/>
      <p:bldP spid="44204" grpId="0"/>
      <p:bldP spid="44254" grpId="0" animBg="1"/>
      <p:bldP spid="44255" grpId="0" animBg="1"/>
      <p:bldP spid="44275" grpId="0" animBg="1"/>
      <p:bldP spid="44276" grpId="0" animBg="1"/>
      <p:bldP spid="44277" grpId="0" animBg="1"/>
      <p:bldP spid="44278" grpId="0" animBg="1"/>
      <p:bldP spid="44279" grpId="0" animBg="1"/>
      <p:bldP spid="44280" grpId="0" animBg="1"/>
      <p:bldP spid="44281" grpId="0" animBg="1"/>
      <p:bldP spid="44282" grpId="0" animBg="1"/>
      <p:bldP spid="44283" grpId="0" animBg="1"/>
      <p:bldP spid="44284" grpId="0" animBg="1"/>
      <p:bldP spid="44285" grpId="0" animBg="1"/>
      <p:bldP spid="44286" grpId="0" animBg="1"/>
      <p:bldP spid="44287" grpId="0" animBg="1"/>
      <p:bldP spid="44288" grpId="0" animBg="1"/>
      <p:bldP spid="44289" grpId="0" animBg="1"/>
      <p:bldP spid="44290" grpId="0" animBg="1"/>
      <p:bldP spid="44291" grpId="0" animBg="1"/>
      <p:bldP spid="44293" grpId="0"/>
      <p:bldP spid="44294" grpId="0"/>
      <p:bldP spid="442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mtClean="0"/>
              <a:t>The Effects of a Price Floor</a:t>
            </a:r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>
            <a:off x="2420938" y="1816100"/>
            <a:ext cx="15716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>
            <a:off x="2420938" y="3340100"/>
            <a:ext cx="15716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>
            <a:off x="2420938" y="4098925"/>
            <a:ext cx="15716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>
            <a:off x="2420938" y="4864100"/>
            <a:ext cx="15716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>
            <a:off x="3416300" y="5486400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8" name="Line 62"/>
          <p:cNvSpPr>
            <a:spLocks noChangeShapeType="1"/>
          </p:cNvSpPr>
          <p:nvPr/>
        </p:nvSpPr>
        <p:spPr bwMode="auto">
          <a:xfrm>
            <a:off x="4410075" y="5486400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9" name="Line 63"/>
          <p:cNvSpPr>
            <a:spLocks noChangeShapeType="1"/>
          </p:cNvSpPr>
          <p:nvPr/>
        </p:nvSpPr>
        <p:spPr bwMode="auto">
          <a:xfrm>
            <a:off x="5438775" y="5478463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0" name="Line 64"/>
          <p:cNvSpPr>
            <a:spLocks noChangeShapeType="1"/>
          </p:cNvSpPr>
          <p:nvPr/>
        </p:nvSpPr>
        <p:spPr bwMode="auto">
          <a:xfrm>
            <a:off x="4910138" y="5486400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1" name="Line 65"/>
          <p:cNvSpPr>
            <a:spLocks noChangeShapeType="1"/>
          </p:cNvSpPr>
          <p:nvPr/>
        </p:nvSpPr>
        <p:spPr bwMode="auto">
          <a:xfrm>
            <a:off x="6394450" y="5486400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2" name="Line 66"/>
          <p:cNvSpPr>
            <a:spLocks noChangeShapeType="1"/>
          </p:cNvSpPr>
          <p:nvPr/>
        </p:nvSpPr>
        <p:spPr bwMode="auto">
          <a:xfrm>
            <a:off x="7389813" y="5486400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3" name="Line 67"/>
          <p:cNvSpPr>
            <a:spLocks noChangeShapeType="1"/>
          </p:cNvSpPr>
          <p:nvPr/>
        </p:nvSpPr>
        <p:spPr bwMode="auto">
          <a:xfrm>
            <a:off x="7788275" y="2586038"/>
            <a:ext cx="0" cy="2381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4" name="Freeform 68"/>
          <p:cNvSpPr>
            <a:spLocks/>
          </p:cNvSpPr>
          <p:nvPr/>
        </p:nvSpPr>
        <p:spPr bwMode="auto">
          <a:xfrm>
            <a:off x="2420938" y="5286375"/>
            <a:ext cx="450850" cy="336550"/>
          </a:xfrm>
          <a:custGeom>
            <a:avLst/>
            <a:gdLst>
              <a:gd name="T0" fmla="*/ 163 w 163"/>
              <a:gd name="T1" fmla="*/ 137 h 137"/>
              <a:gd name="T2" fmla="*/ 0 w 163"/>
              <a:gd name="T3" fmla="*/ 137 h 137"/>
              <a:gd name="T4" fmla="*/ 0 w 163"/>
              <a:gd name="T5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" h="137">
                <a:moveTo>
                  <a:pt x="163" y="137"/>
                </a:moveTo>
                <a:lnTo>
                  <a:pt x="0" y="137"/>
                </a:lnTo>
                <a:lnTo>
                  <a:pt x="0" y="0"/>
                </a:ln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5" name="Line 69"/>
          <p:cNvSpPr>
            <a:spLocks noChangeShapeType="1"/>
          </p:cNvSpPr>
          <p:nvPr/>
        </p:nvSpPr>
        <p:spPr bwMode="auto">
          <a:xfrm flipH="1">
            <a:off x="2978150" y="5622925"/>
            <a:ext cx="5218113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6" name="Line 70"/>
          <p:cNvSpPr>
            <a:spLocks noChangeShapeType="1"/>
          </p:cNvSpPr>
          <p:nvPr/>
        </p:nvSpPr>
        <p:spPr bwMode="auto">
          <a:xfrm flipV="1">
            <a:off x="2357438" y="5160963"/>
            <a:ext cx="134937" cy="698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7" name="Line 71"/>
          <p:cNvSpPr>
            <a:spLocks noChangeShapeType="1"/>
          </p:cNvSpPr>
          <p:nvPr/>
        </p:nvSpPr>
        <p:spPr bwMode="auto">
          <a:xfrm flipV="1">
            <a:off x="2357438" y="5253038"/>
            <a:ext cx="134937" cy="7143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8" name="Line 72"/>
          <p:cNvSpPr>
            <a:spLocks noChangeShapeType="1"/>
          </p:cNvSpPr>
          <p:nvPr/>
        </p:nvSpPr>
        <p:spPr bwMode="auto">
          <a:xfrm flipH="1">
            <a:off x="2833688" y="5567363"/>
            <a:ext cx="80962" cy="1190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29" name="Line 73"/>
          <p:cNvSpPr>
            <a:spLocks noChangeShapeType="1"/>
          </p:cNvSpPr>
          <p:nvPr/>
        </p:nvSpPr>
        <p:spPr bwMode="auto">
          <a:xfrm flipH="1">
            <a:off x="2938463" y="5567363"/>
            <a:ext cx="77787" cy="1190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30" name="Rectangle 74"/>
          <p:cNvSpPr>
            <a:spLocks noChangeArrowheads="1"/>
          </p:cNvSpPr>
          <p:nvPr/>
        </p:nvSpPr>
        <p:spPr bwMode="auto">
          <a:xfrm>
            <a:off x="3357563" y="5657850"/>
            <a:ext cx="92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31" name="Rectangle 75"/>
          <p:cNvSpPr>
            <a:spLocks noChangeArrowheads="1"/>
          </p:cNvSpPr>
          <p:nvPr/>
        </p:nvSpPr>
        <p:spPr bwMode="auto">
          <a:xfrm>
            <a:off x="2184400" y="5657850"/>
            <a:ext cx="889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32" name="Rectangle 76"/>
          <p:cNvSpPr>
            <a:spLocks noChangeArrowheads="1"/>
          </p:cNvSpPr>
          <p:nvPr/>
        </p:nvSpPr>
        <p:spPr bwMode="auto">
          <a:xfrm>
            <a:off x="4349750" y="5657850"/>
            <a:ext cx="92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33" name="Rectangle 77"/>
          <p:cNvSpPr>
            <a:spLocks noChangeArrowheads="1"/>
          </p:cNvSpPr>
          <p:nvPr/>
        </p:nvSpPr>
        <p:spPr bwMode="auto">
          <a:xfrm>
            <a:off x="4845050" y="5657850"/>
            <a:ext cx="889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9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34" name="Rectangle 78"/>
          <p:cNvSpPr>
            <a:spLocks noChangeArrowheads="1"/>
          </p:cNvSpPr>
          <p:nvPr/>
        </p:nvSpPr>
        <p:spPr bwMode="auto">
          <a:xfrm>
            <a:off x="5308600" y="5657850"/>
            <a:ext cx="1793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35" name="Rectangle 79"/>
          <p:cNvSpPr>
            <a:spLocks noChangeArrowheads="1"/>
          </p:cNvSpPr>
          <p:nvPr/>
        </p:nvSpPr>
        <p:spPr bwMode="auto">
          <a:xfrm>
            <a:off x="6275388" y="5657850"/>
            <a:ext cx="180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12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36" name="Rectangle 80"/>
          <p:cNvSpPr>
            <a:spLocks noChangeArrowheads="1"/>
          </p:cNvSpPr>
          <p:nvPr/>
        </p:nvSpPr>
        <p:spPr bwMode="auto">
          <a:xfrm>
            <a:off x="7267575" y="5657850"/>
            <a:ext cx="180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14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37" name="Rectangle 81"/>
          <p:cNvSpPr>
            <a:spLocks noChangeArrowheads="1"/>
          </p:cNvSpPr>
          <p:nvPr/>
        </p:nvSpPr>
        <p:spPr bwMode="auto">
          <a:xfrm>
            <a:off x="1774825" y="1687513"/>
            <a:ext cx="398463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$1.40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38" name="Rectangle 82"/>
          <p:cNvSpPr>
            <a:spLocks noChangeArrowheads="1"/>
          </p:cNvSpPr>
          <p:nvPr/>
        </p:nvSpPr>
        <p:spPr bwMode="auto">
          <a:xfrm>
            <a:off x="1893888" y="2449513"/>
            <a:ext cx="307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1.20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39" name="Rectangle 83"/>
          <p:cNvSpPr>
            <a:spLocks noChangeArrowheads="1"/>
          </p:cNvSpPr>
          <p:nvPr/>
        </p:nvSpPr>
        <p:spPr bwMode="auto">
          <a:xfrm>
            <a:off x="1893888" y="3213100"/>
            <a:ext cx="307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40" name="Rectangle 84"/>
          <p:cNvSpPr>
            <a:spLocks noChangeArrowheads="1"/>
          </p:cNvSpPr>
          <p:nvPr/>
        </p:nvSpPr>
        <p:spPr bwMode="auto">
          <a:xfrm>
            <a:off x="1893888" y="3973513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0.80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41" name="Rectangle 85"/>
          <p:cNvSpPr>
            <a:spLocks noChangeArrowheads="1"/>
          </p:cNvSpPr>
          <p:nvPr/>
        </p:nvSpPr>
        <p:spPr bwMode="auto">
          <a:xfrm>
            <a:off x="1893888" y="473710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0.60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42" name="Rectangle 86"/>
          <p:cNvSpPr>
            <a:spLocks noChangeArrowheads="1"/>
          </p:cNvSpPr>
          <p:nvPr/>
        </p:nvSpPr>
        <p:spPr bwMode="auto">
          <a:xfrm>
            <a:off x="6435725" y="4787900"/>
            <a:ext cx="1298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D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45143" name="Rectangle 87"/>
          <p:cNvSpPr>
            <a:spLocks noChangeArrowheads="1"/>
          </p:cNvSpPr>
          <p:nvPr/>
        </p:nvSpPr>
        <p:spPr bwMode="auto">
          <a:xfrm>
            <a:off x="7442200" y="1565275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S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45144" name="Rectangle 88"/>
          <p:cNvSpPr>
            <a:spLocks noChangeArrowheads="1"/>
          </p:cNvSpPr>
          <p:nvPr/>
        </p:nvSpPr>
        <p:spPr bwMode="auto">
          <a:xfrm>
            <a:off x="5380038" y="2979738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E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45145" name="Line 89"/>
          <p:cNvSpPr>
            <a:spLocks noChangeShapeType="1"/>
          </p:cNvSpPr>
          <p:nvPr/>
        </p:nvSpPr>
        <p:spPr bwMode="auto">
          <a:xfrm>
            <a:off x="2420938" y="2573338"/>
            <a:ext cx="5786437" cy="0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46" name="Rectangle 90"/>
          <p:cNvSpPr>
            <a:spLocks noChangeArrowheads="1"/>
          </p:cNvSpPr>
          <p:nvPr/>
        </p:nvSpPr>
        <p:spPr bwMode="auto">
          <a:xfrm>
            <a:off x="6491288" y="2611438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B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45147" name="Rectangle 91"/>
          <p:cNvSpPr>
            <a:spLocks noChangeArrowheads="1"/>
          </p:cNvSpPr>
          <p:nvPr/>
        </p:nvSpPr>
        <p:spPr bwMode="auto">
          <a:xfrm>
            <a:off x="4651375" y="2611438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A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45148" name="Line 92"/>
          <p:cNvSpPr>
            <a:spLocks noChangeShapeType="1"/>
          </p:cNvSpPr>
          <p:nvPr/>
        </p:nvSpPr>
        <p:spPr bwMode="auto">
          <a:xfrm flipV="1">
            <a:off x="2420938" y="922338"/>
            <a:ext cx="0" cy="42735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49" name="Line 93"/>
          <p:cNvSpPr>
            <a:spLocks noChangeShapeType="1"/>
          </p:cNvSpPr>
          <p:nvPr/>
        </p:nvSpPr>
        <p:spPr bwMode="auto">
          <a:xfrm flipH="1">
            <a:off x="3416300" y="1816100"/>
            <a:ext cx="3973513" cy="3048000"/>
          </a:xfrm>
          <a:prstGeom prst="line">
            <a:avLst/>
          </a:prstGeom>
          <a:noFill/>
          <a:ln w="30163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0" name="Oval 94"/>
          <p:cNvSpPr>
            <a:spLocks noChangeArrowheads="1"/>
          </p:cNvSpPr>
          <p:nvPr/>
        </p:nvSpPr>
        <p:spPr bwMode="auto">
          <a:xfrm>
            <a:off x="6327775" y="2517775"/>
            <a:ext cx="133350" cy="1158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1" name="Freeform 95"/>
          <p:cNvSpPr>
            <a:spLocks/>
          </p:cNvSpPr>
          <p:nvPr/>
        </p:nvSpPr>
        <p:spPr bwMode="auto">
          <a:xfrm>
            <a:off x="4724400" y="1565275"/>
            <a:ext cx="2022475" cy="709613"/>
          </a:xfrm>
          <a:custGeom>
            <a:avLst/>
            <a:gdLst>
              <a:gd name="T0" fmla="*/ 309 w 309"/>
              <a:gd name="T1" fmla="*/ 118 h 134"/>
              <a:gd name="T2" fmla="*/ 293 w 309"/>
              <a:gd name="T3" fmla="*/ 134 h 134"/>
              <a:gd name="T4" fmla="*/ 16 w 309"/>
              <a:gd name="T5" fmla="*/ 134 h 134"/>
              <a:gd name="T6" fmla="*/ 0 w 309"/>
              <a:gd name="T7" fmla="*/ 118 h 134"/>
              <a:gd name="T8" fmla="*/ 0 w 309"/>
              <a:gd name="T9" fmla="*/ 16 h 134"/>
              <a:gd name="T10" fmla="*/ 16 w 309"/>
              <a:gd name="T11" fmla="*/ 0 h 134"/>
              <a:gd name="T12" fmla="*/ 293 w 309"/>
              <a:gd name="T13" fmla="*/ 0 h 134"/>
              <a:gd name="T14" fmla="*/ 309 w 309"/>
              <a:gd name="T15" fmla="*/ 16 h 134"/>
              <a:gd name="T16" fmla="*/ 309 w 309"/>
              <a:gd name="T17" fmla="*/ 11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9" h="134">
                <a:moveTo>
                  <a:pt x="309" y="118"/>
                </a:moveTo>
                <a:cubicBezTo>
                  <a:pt x="309" y="127"/>
                  <a:pt x="302" y="134"/>
                  <a:pt x="293" y="134"/>
                </a:cubicBezTo>
                <a:cubicBezTo>
                  <a:pt x="16" y="134"/>
                  <a:pt x="16" y="134"/>
                  <a:pt x="16" y="134"/>
                </a:cubicBezTo>
                <a:cubicBezTo>
                  <a:pt x="7" y="134"/>
                  <a:pt x="0" y="127"/>
                  <a:pt x="0" y="11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302" y="0"/>
                  <a:pt x="309" y="7"/>
                  <a:pt x="309" y="16"/>
                </a:cubicBezTo>
                <a:lnTo>
                  <a:pt x="309" y="118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2" name="Freeform 96"/>
          <p:cNvSpPr>
            <a:spLocks/>
          </p:cNvSpPr>
          <p:nvPr/>
        </p:nvSpPr>
        <p:spPr bwMode="auto">
          <a:xfrm>
            <a:off x="7456488" y="2819399"/>
            <a:ext cx="739775" cy="579439"/>
          </a:xfrm>
          <a:custGeom>
            <a:avLst/>
            <a:gdLst>
              <a:gd name="T0" fmla="*/ 100 w 100"/>
              <a:gd name="T1" fmla="*/ 83 h 99"/>
              <a:gd name="T2" fmla="*/ 84 w 100"/>
              <a:gd name="T3" fmla="*/ 99 h 99"/>
              <a:gd name="T4" fmla="*/ 16 w 100"/>
              <a:gd name="T5" fmla="*/ 99 h 99"/>
              <a:gd name="T6" fmla="*/ 0 w 100"/>
              <a:gd name="T7" fmla="*/ 83 h 99"/>
              <a:gd name="T8" fmla="*/ 0 w 100"/>
              <a:gd name="T9" fmla="*/ 16 h 99"/>
              <a:gd name="T10" fmla="*/ 16 w 100"/>
              <a:gd name="T11" fmla="*/ 0 h 99"/>
              <a:gd name="T12" fmla="*/ 84 w 100"/>
              <a:gd name="T13" fmla="*/ 0 h 99"/>
              <a:gd name="T14" fmla="*/ 100 w 100"/>
              <a:gd name="T15" fmla="*/ 16 h 99"/>
              <a:gd name="T16" fmla="*/ 100 w 100"/>
              <a:gd name="T17" fmla="*/ 83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" h="99">
                <a:moveTo>
                  <a:pt x="100" y="83"/>
                </a:moveTo>
                <a:cubicBezTo>
                  <a:pt x="100" y="92"/>
                  <a:pt x="93" y="99"/>
                  <a:pt x="84" y="99"/>
                </a:cubicBezTo>
                <a:cubicBezTo>
                  <a:pt x="16" y="99"/>
                  <a:pt x="16" y="99"/>
                  <a:pt x="16" y="99"/>
                </a:cubicBezTo>
                <a:cubicBezTo>
                  <a:pt x="8" y="99"/>
                  <a:pt x="0" y="92"/>
                  <a:pt x="0" y="8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8" y="0"/>
                  <a:pt x="16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93" y="0"/>
                  <a:pt x="100" y="7"/>
                  <a:pt x="100" y="16"/>
                </a:cubicBezTo>
                <a:lnTo>
                  <a:pt x="100" y="83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3" name="Rectangle 97"/>
          <p:cNvSpPr>
            <a:spLocks noChangeArrowheads="1"/>
          </p:cNvSpPr>
          <p:nvPr/>
        </p:nvSpPr>
        <p:spPr bwMode="auto">
          <a:xfrm>
            <a:off x="4800600" y="1600200"/>
            <a:ext cx="193040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Butter surplus of 3 million pounds caused by  price floor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45154" name="Freeform 98"/>
          <p:cNvSpPr>
            <a:spLocks/>
          </p:cNvSpPr>
          <p:nvPr/>
        </p:nvSpPr>
        <p:spPr bwMode="auto">
          <a:xfrm>
            <a:off x="4910138" y="2370138"/>
            <a:ext cx="1484312" cy="147637"/>
          </a:xfrm>
          <a:custGeom>
            <a:avLst/>
            <a:gdLst>
              <a:gd name="T0" fmla="*/ 227 w 227"/>
              <a:gd name="T1" fmla="*/ 25 h 25"/>
              <a:gd name="T2" fmla="*/ 211 w 227"/>
              <a:gd name="T3" fmla="*/ 10 h 25"/>
              <a:gd name="T4" fmla="*/ 124 w 227"/>
              <a:gd name="T5" fmla="*/ 10 h 25"/>
              <a:gd name="T6" fmla="*/ 113 w 227"/>
              <a:gd name="T7" fmla="*/ 0 h 25"/>
              <a:gd name="T8" fmla="*/ 103 w 227"/>
              <a:gd name="T9" fmla="*/ 10 h 25"/>
              <a:gd name="T10" fmla="*/ 16 w 227"/>
              <a:gd name="T11" fmla="*/ 10 h 25"/>
              <a:gd name="T12" fmla="*/ 0 w 227"/>
              <a:gd name="T13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7" h="25">
                <a:moveTo>
                  <a:pt x="227" y="25"/>
                </a:moveTo>
                <a:cubicBezTo>
                  <a:pt x="227" y="15"/>
                  <a:pt x="224" y="10"/>
                  <a:pt x="211" y="10"/>
                </a:cubicBezTo>
                <a:cubicBezTo>
                  <a:pt x="208" y="10"/>
                  <a:pt x="126" y="10"/>
                  <a:pt x="124" y="10"/>
                </a:cubicBezTo>
                <a:cubicBezTo>
                  <a:pt x="120" y="10"/>
                  <a:pt x="113" y="8"/>
                  <a:pt x="113" y="0"/>
                </a:cubicBezTo>
                <a:cubicBezTo>
                  <a:pt x="113" y="8"/>
                  <a:pt x="106" y="10"/>
                  <a:pt x="103" y="10"/>
                </a:cubicBezTo>
                <a:cubicBezTo>
                  <a:pt x="101" y="10"/>
                  <a:pt x="18" y="10"/>
                  <a:pt x="16" y="10"/>
                </a:cubicBezTo>
                <a:cubicBezTo>
                  <a:pt x="2" y="10"/>
                  <a:pt x="0" y="15"/>
                  <a:pt x="0" y="25"/>
                </a:cubicBezTo>
              </a:path>
            </a:pathLst>
          </a:custGeom>
          <a:noFill/>
          <a:ln w="22225" cap="flat">
            <a:solidFill>
              <a:srgbClr val="6D6F7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5" name="Rectangle 99"/>
          <p:cNvSpPr>
            <a:spLocks noChangeArrowheads="1"/>
          </p:cNvSpPr>
          <p:nvPr/>
        </p:nvSpPr>
        <p:spPr bwMode="auto">
          <a:xfrm>
            <a:off x="7589838" y="2892425"/>
            <a:ext cx="79216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Price floor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45156" name="Line 100"/>
          <p:cNvSpPr>
            <a:spLocks noChangeShapeType="1"/>
          </p:cNvSpPr>
          <p:nvPr/>
        </p:nvSpPr>
        <p:spPr bwMode="auto">
          <a:xfrm>
            <a:off x="4410075" y="1816100"/>
            <a:ext cx="1998663" cy="3060700"/>
          </a:xfrm>
          <a:prstGeom prst="line">
            <a:avLst/>
          </a:prstGeom>
          <a:noFill/>
          <a:ln w="30163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7" name="Oval 101"/>
          <p:cNvSpPr>
            <a:spLocks noChangeArrowheads="1"/>
          </p:cNvSpPr>
          <p:nvPr/>
        </p:nvSpPr>
        <p:spPr bwMode="auto">
          <a:xfrm>
            <a:off x="4843463" y="2517775"/>
            <a:ext cx="131762" cy="1158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8" name="Oval 102"/>
          <p:cNvSpPr>
            <a:spLocks noChangeArrowheads="1"/>
          </p:cNvSpPr>
          <p:nvPr/>
        </p:nvSpPr>
        <p:spPr bwMode="auto">
          <a:xfrm>
            <a:off x="5334000" y="3281363"/>
            <a:ext cx="131763" cy="1174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9" name="Rectangle 103"/>
          <p:cNvSpPr>
            <a:spLocks noChangeArrowheads="1"/>
          </p:cNvSpPr>
          <p:nvPr/>
        </p:nvSpPr>
        <p:spPr bwMode="auto">
          <a:xfrm>
            <a:off x="5638800" y="5334000"/>
            <a:ext cx="28448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Quantity of butter (millions of pounds)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45160" name="Rectangle 104"/>
          <p:cNvSpPr>
            <a:spLocks noChangeArrowheads="1"/>
          </p:cNvSpPr>
          <p:nvPr/>
        </p:nvSpPr>
        <p:spPr bwMode="auto">
          <a:xfrm>
            <a:off x="1143000" y="914400"/>
            <a:ext cx="1219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Price of butter (per pound)</a:t>
            </a:r>
            <a:endParaRPr lang="en-US" sz="1400">
              <a:latin typeface="Tahoma" pitchFamily="34" charset="0"/>
            </a:endParaRPr>
          </a:p>
        </p:txBody>
      </p:sp>
      <p:cxnSp>
        <p:nvCxnSpPr>
          <p:cNvPr id="548914" name="Straight Connector 86"/>
          <p:cNvCxnSpPr>
            <a:cxnSpLocks noChangeShapeType="1"/>
          </p:cNvCxnSpPr>
          <p:nvPr/>
        </p:nvCxnSpPr>
        <p:spPr bwMode="auto">
          <a:xfrm>
            <a:off x="4892675" y="2606675"/>
            <a:ext cx="7938" cy="2827338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" name="Straight Connector 86"/>
          <p:cNvCxnSpPr>
            <a:cxnSpLocks noChangeShapeType="1"/>
          </p:cNvCxnSpPr>
          <p:nvPr/>
        </p:nvCxnSpPr>
        <p:spPr bwMode="auto">
          <a:xfrm>
            <a:off x="6386513" y="2606675"/>
            <a:ext cx="7937" cy="2827338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3" name="Rectangle 52"/>
          <p:cNvSpPr/>
          <p:nvPr/>
        </p:nvSpPr>
        <p:spPr>
          <a:xfrm>
            <a:off x="0" y="5791200"/>
            <a:ext cx="845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The surpluses lead to lower prices $0.90, as suppliers are willing to sell lower price.</a:t>
            </a:r>
          </a:p>
          <a:p>
            <a:r>
              <a:rPr lang="en-US" b="1" i="1" dirty="0" smtClean="0"/>
              <a:t>Inefficiency: </a:t>
            </a:r>
            <a:r>
              <a:rPr lang="en-US" b="1" i="1" u="sng" dirty="0" smtClean="0"/>
              <a:t>Deadweight Loss: </a:t>
            </a:r>
            <a:r>
              <a:rPr lang="en-US" b="1" i="1" dirty="0" smtClean="0"/>
              <a:t>the triangle area to the left of Equilibrium E, </a:t>
            </a:r>
          </a:p>
          <a:p>
            <a:r>
              <a:rPr lang="en-US" b="1" i="1" dirty="0" smtClean="0"/>
              <a:t>=  ½ x (1.20-0.90) x (10-9).</a:t>
            </a:r>
            <a:endParaRPr lang="en-US" i="1" dirty="0"/>
          </a:p>
        </p:txBody>
      </p:sp>
      <p:sp>
        <p:nvSpPr>
          <p:cNvPr id="54" name="TextBox 53"/>
          <p:cNvSpPr txBox="1"/>
          <p:nvPr/>
        </p:nvSpPr>
        <p:spPr>
          <a:xfrm>
            <a:off x="685800" y="236220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Floor:</a:t>
            </a:r>
            <a:endParaRPr lang="en-US" dirty="0"/>
          </a:p>
        </p:txBody>
      </p:sp>
      <p:cxnSp>
        <p:nvCxnSpPr>
          <p:cNvPr id="56" name="Straight Connector 55"/>
          <p:cNvCxnSpPr>
            <a:stCxn id="45158" idx="4"/>
          </p:cNvCxnSpPr>
          <p:nvPr/>
        </p:nvCxnSpPr>
        <p:spPr>
          <a:xfrm rot="16200000" flipH="1">
            <a:off x="4399360" y="4399360"/>
            <a:ext cx="2011362" cy="10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>
            <a:off x="2362200" y="3733800"/>
            <a:ext cx="2514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377350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23" grpId="0" animBg="1"/>
      <p:bldP spid="45145" grpId="0" animBg="1"/>
      <p:bldP spid="45146" grpId="0"/>
      <p:bldP spid="45147" grpId="0"/>
      <p:bldP spid="45150" grpId="0" animBg="1"/>
      <p:bldP spid="45151" grpId="0" animBg="1"/>
      <p:bldP spid="45152" grpId="0" animBg="1"/>
      <p:bldP spid="45153" grpId="0"/>
      <p:bldP spid="45154" grpId="0" animBg="1"/>
      <p:bldP spid="45155" grpId="0"/>
      <p:bldP spid="451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3048000"/>
          </a:xfrm>
        </p:spPr>
        <p:txBody>
          <a:bodyPr/>
          <a:lstStyle/>
          <a:p>
            <a:r>
              <a:rPr lang="en-US" dirty="0" smtClean="0"/>
              <a:t>Price floors encourage waste.</a:t>
            </a:r>
          </a:p>
          <a:p>
            <a:r>
              <a:rPr lang="en-US" dirty="0" smtClean="0"/>
              <a:t>To deal with the surplus generated by agricultural price floors, the U.S. government sometimes buys back the excess and donates or destroys it.</a:t>
            </a:r>
          </a:p>
        </p:txBody>
      </p:sp>
      <p:pic>
        <p:nvPicPr>
          <p:cNvPr id="66562" name="Picture 2" descr="http://www.sxc.hu/pic/l/b/bb/bb_matt/237540_80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30375"/>
            <a:ext cx="2209800" cy="21937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 descr="http://www.sxc.hu/pic/l/j/ju/juancho17/682528_4818539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47999"/>
            <a:ext cx="2805137" cy="3235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0771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24 L 0.15712 -0.21875 C 0.18993 -0.26737 0.24532 -0.30695 0.30677 -0.32963 C 0.37657 -0.35533 0.43681 -0.35834 0.48334 -0.33936 L 0.70243 -0.2588 " pathEditMode="relative" rAng="-922804" ptsTypes="FffFF">
                                      <p:cBhvr>
                                        <p:cTn id="6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38" y="-22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656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mtClean="0"/>
              <a:t>How Price Ceilings Cause Inefficiency 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Clr>
                <a:schemeClr val="tx1"/>
              </a:buClr>
            </a:pPr>
            <a:r>
              <a:rPr lang="en-US" sz="3600" dirty="0" smtClean="0"/>
              <a:t>Price ceilings cause predictable side effects:</a:t>
            </a:r>
          </a:p>
          <a:p>
            <a:pPr marL="457200" indent="-457200" eaLnBrk="1" hangingPunct="1">
              <a:buClr>
                <a:schemeClr val="tx1"/>
              </a:buClr>
              <a:buBlip>
                <a:blip r:embed="rId3"/>
              </a:buBlip>
            </a:pPr>
            <a:r>
              <a:rPr lang="en-US" sz="3600" dirty="0" smtClean="0"/>
              <a:t>Inefficiently low quantity</a:t>
            </a:r>
          </a:p>
          <a:p>
            <a:pPr marL="400050" indent="-457200">
              <a:buBlip>
                <a:blip r:embed="rId3"/>
              </a:buBlip>
            </a:pPr>
            <a:r>
              <a:rPr lang="en-US" sz="3600" dirty="0" smtClean="0"/>
              <a:t>Inefficient allocation to customers</a:t>
            </a:r>
          </a:p>
          <a:p>
            <a:pPr marL="457200" indent="-457200" eaLnBrk="1" hangingPunct="1">
              <a:buClr>
                <a:schemeClr val="tx1"/>
              </a:buClr>
              <a:buBlip>
                <a:blip r:embed="rId3"/>
              </a:buBlip>
            </a:pPr>
            <a:r>
              <a:rPr lang="en-US" sz="3600" u="sng" dirty="0" smtClean="0"/>
              <a:t>Inefficiently low quality</a:t>
            </a:r>
          </a:p>
          <a:p>
            <a:pPr marL="457200" indent="-457200" eaLnBrk="1" hangingPunct="1">
              <a:buClr>
                <a:schemeClr val="tx1"/>
              </a:buClr>
              <a:buBlip>
                <a:blip r:embed="rId3"/>
              </a:buBlip>
            </a:pPr>
            <a:r>
              <a:rPr lang="en-US" sz="3600" dirty="0" smtClean="0"/>
              <a:t>Black markets</a:t>
            </a:r>
          </a:p>
          <a:p>
            <a:pPr marL="457200" indent="-457200">
              <a:buClr>
                <a:schemeClr val="tx1"/>
              </a:buClr>
              <a:buBlip>
                <a:blip r:embed="rId3"/>
              </a:buBlip>
            </a:pPr>
            <a:r>
              <a:rPr lang="en-US" sz="3600" dirty="0" smtClean="0"/>
              <a:t>Wasted resources</a:t>
            </a:r>
          </a:p>
          <a:p>
            <a:pPr marL="457200" indent="-457200" eaLnBrk="1" hangingPunct="1">
              <a:buClr>
                <a:schemeClr val="tx1"/>
              </a:buClr>
            </a:pPr>
            <a:endParaRPr lang="en-US" sz="3600" dirty="0" smtClean="0"/>
          </a:p>
        </p:txBody>
      </p:sp>
    </p:spTree>
    <p:extLst>
      <p:ext uri="{BB962C8B-B14F-4D97-AF65-F5344CB8AC3E}">
        <p14:creationId xmlns="" xmlns:p14="http://schemas.microsoft.com/office/powerpoint/2010/main" val="12081869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mtClean="0"/>
              <a:t>How a Price Floor Causes Inefficiency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Price floors cause predictable side effects:</a:t>
            </a:r>
          </a:p>
          <a:p>
            <a:pPr marL="457200" indent="-457200">
              <a:buBlip>
                <a:blip r:embed="rId3"/>
              </a:buBlip>
            </a:pPr>
            <a:r>
              <a:rPr lang="en-US" dirty="0" smtClean="0"/>
              <a:t>inefficiently low quantity</a:t>
            </a:r>
          </a:p>
          <a:p>
            <a:pPr marL="457200" indent="-457200">
              <a:buBlip>
                <a:blip r:embed="rId3"/>
              </a:buBlip>
            </a:pPr>
            <a:r>
              <a:rPr lang="en-US" dirty="0" smtClean="0"/>
              <a:t>Inefficient allocation of sales among sellers</a:t>
            </a:r>
          </a:p>
          <a:p>
            <a:pPr marL="457200" indent="-457200">
              <a:buBlip>
                <a:blip r:embed="rId3"/>
              </a:buBlip>
            </a:pPr>
            <a:r>
              <a:rPr lang="en-US" dirty="0" smtClean="0"/>
              <a:t>Wasted resources</a:t>
            </a:r>
          </a:p>
          <a:p>
            <a:pPr marL="457200" indent="-457200">
              <a:buBlip>
                <a:blip r:embed="rId3"/>
              </a:buBlip>
            </a:pPr>
            <a:r>
              <a:rPr lang="en-US" u="sng" dirty="0" smtClean="0"/>
              <a:t>Inefficiently high quality</a:t>
            </a:r>
          </a:p>
          <a:p>
            <a:pPr marL="457200" indent="-457200">
              <a:buBlip>
                <a:blip r:embed="rId3"/>
              </a:buBlip>
            </a:pPr>
            <a:r>
              <a:rPr lang="en-US" dirty="0" smtClean="0"/>
              <a:t>Temptation to break the law by selling below the legal price</a:t>
            </a:r>
          </a:p>
        </p:txBody>
      </p:sp>
    </p:spTree>
    <p:extLst>
      <p:ext uri="{BB962C8B-B14F-4D97-AF65-F5344CB8AC3E}">
        <p14:creationId xmlns="" xmlns:p14="http://schemas.microsoft.com/office/powerpoint/2010/main" val="2448458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/>
              <a:t>Inefficiently High Quality</a:t>
            </a:r>
            <a:endParaRPr lang="en-US" sz="4000" dirty="0"/>
          </a:p>
        </p:txBody>
      </p:sp>
      <p:sp>
        <p:nvSpPr>
          <p:cNvPr id="6" name="Content Placeholder 1"/>
          <p:cNvSpPr txBox="1">
            <a:spLocks noGrp="1"/>
          </p:cNvSpPr>
          <p:nvPr>
            <p:ph idx="1"/>
          </p:nvPr>
        </p:nvSpPr>
        <p:spPr>
          <a:xfrm>
            <a:off x="152400" y="990600"/>
            <a:ext cx="8915400" cy="1828800"/>
          </a:xfrm>
          <a:noFill/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cs typeface="Arial" pitchFamily="34" charset="0"/>
              </a:rPr>
              <a:t>Higher quality raises costs and reduces sellers’ profit.</a:t>
            </a:r>
          </a:p>
          <a:p>
            <a:pPr marL="0" indent="0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cs typeface="Arial" pitchFamily="34" charset="0"/>
              </a:rPr>
              <a:t>Buyers get higher quality but would prefer a lower price.</a:t>
            </a:r>
          </a:p>
          <a:p>
            <a:pPr marL="0" indent="0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cs typeface="Arial" pitchFamily="34" charset="0"/>
              </a:rPr>
              <a:t>Price floors encourage sellers to waste resources: </a:t>
            </a:r>
          </a:p>
          <a:p>
            <a:pPr marL="0" indent="0"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solidFill>
                  <a:srgbClr val="990033"/>
                </a:solidFill>
                <a:cs typeface="Arial" pitchFamily="34" charset="0"/>
              </a:rPr>
              <a:t>higher quality than buyers are willing to pay for</a:t>
            </a:r>
            <a:endParaRPr lang="en-US" sz="2800" i="1" dirty="0" smtClean="0">
              <a:solidFill>
                <a:srgbClr val="990033"/>
              </a:solidFill>
              <a:cs typeface="Arial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defRPr/>
            </a:pPr>
            <a:endParaRPr lang="en-US" sz="2800" dirty="0" smtClean="0"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/>
          </a:p>
        </p:txBody>
      </p:sp>
      <p:pic>
        <p:nvPicPr>
          <p:cNvPr id="53255" name="Picture 6" descr="file00013601398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74055"/>
            <a:ext cx="4648200" cy="30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198688" y="6096000"/>
            <a:ext cx="4800600" cy="83099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Most flyers prefer a lower </a:t>
            </a: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ticket price (with no food included)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9825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257799"/>
            <a:ext cx="9144000" cy="914401"/>
          </a:xfrm>
          <a:solidFill>
            <a:schemeClr val="bg1">
              <a:alpha val="74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Government </a:t>
            </a:r>
            <a:r>
              <a:rPr lang="en-US" sz="2800" dirty="0"/>
              <a:t>officials often do not understand supply </a:t>
            </a:r>
            <a:r>
              <a:rPr lang="en-US" sz="2800" dirty="0" smtClean="0"/>
              <a:t>and demand analysis, or ignore it.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Are There Price </a:t>
            </a:r>
            <a:r>
              <a:rPr lang="en-US" dirty="0" smtClean="0"/>
              <a:t>Floors?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820552"/>
            <a:ext cx="9144000" cy="14478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8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Same as price ceilings:</a:t>
            </a:r>
          </a:p>
          <a:p>
            <a:r>
              <a:rPr lang="en-US" sz="2800" dirty="0" smtClean="0"/>
              <a:t>They do benefit some people (who are typically better organized and more vocal than those who are harmed by them).</a:t>
            </a:r>
          </a:p>
        </p:txBody>
      </p:sp>
    </p:spTree>
    <p:extLst>
      <p:ext uri="{BB962C8B-B14F-4D97-AF65-F5344CB8AC3E}">
        <p14:creationId xmlns="" xmlns:p14="http://schemas.microsoft.com/office/powerpoint/2010/main" val="372729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534400" cy="5257800"/>
          </a:xfrm>
        </p:spPr>
        <p:txBody>
          <a:bodyPr>
            <a:noAutofit/>
          </a:bodyPr>
          <a:lstStyle/>
          <a:p>
            <a:pPr eaLnBrk="1" hangingPunct="1">
              <a:buClr>
                <a:srgbClr val="CC0066"/>
              </a:buClr>
              <a:buSzTx/>
              <a:buFont typeface="Wingdings" pitchFamily="2" charset="2"/>
              <a:buNone/>
            </a:pPr>
            <a:r>
              <a:rPr lang="en-US" sz="2800" dirty="0" smtClean="0"/>
              <a:t>Don’t be confused: </a:t>
            </a:r>
            <a:endParaRPr lang="en-US" sz="2800" dirty="0" smtClean="0"/>
          </a:p>
          <a:p>
            <a:pPr eaLnBrk="1" hangingPunct="1">
              <a:buClr>
                <a:srgbClr val="CC0066"/>
              </a:buClr>
              <a:buSzTx/>
              <a:buFont typeface="Wingdings" pitchFamily="2" charset="2"/>
              <a:buNone/>
            </a:pPr>
            <a:r>
              <a:rPr lang="en-US" sz="2800" dirty="0" smtClean="0"/>
              <a:t>	</a:t>
            </a:r>
            <a:r>
              <a:rPr lang="en-US" sz="2800" dirty="0" smtClean="0"/>
              <a:t>price </a:t>
            </a:r>
            <a:r>
              <a:rPr lang="en-US" sz="2800" dirty="0" smtClean="0"/>
              <a:t>ceilings , price floors, and quotas.  </a:t>
            </a:r>
          </a:p>
          <a:p>
            <a:pPr eaLnBrk="1" hangingPunct="1">
              <a:buClr>
                <a:srgbClr val="CC0066"/>
              </a:buClr>
              <a:buSzTx/>
              <a:buFont typeface="Wingdings" pitchFamily="2" charset="2"/>
              <a:buNone/>
            </a:pPr>
            <a:r>
              <a:rPr lang="en-US" sz="2800" dirty="0" smtClean="0"/>
              <a:t> Similarity: </a:t>
            </a:r>
            <a:r>
              <a:rPr lang="en-US" dirty="0" smtClean="0">
                <a:solidFill>
                  <a:srgbClr val="990033"/>
                </a:solidFill>
              </a:rPr>
              <a:t>all </a:t>
            </a:r>
            <a:r>
              <a:rPr lang="en-US" u="sng" dirty="0" smtClean="0">
                <a:solidFill>
                  <a:srgbClr val="990033"/>
                </a:solidFill>
              </a:rPr>
              <a:t>decrease</a:t>
            </a:r>
            <a:r>
              <a:rPr lang="en-US" dirty="0" smtClean="0">
                <a:solidFill>
                  <a:srgbClr val="990033"/>
                </a:solidFill>
              </a:rPr>
              <a:t> </a:t>
            </a:r>
            <a:r>
              <a:rPr lang="en-US" dirty="0" smtClean="0">
                <a:solidFill>
                  <a:srgbClr val="990033"/>
                </a:solidFill>
              </a:rPr>
              <a:t>the quantity traded.</a:t>
            </a:r>
          </a:p>
          <a:p>
            <a:pPr eaLnBrk="1" hangingPunct="1">
              <a:buClr>
                <a:srgbClr val="CC0066"/>
              </a:buClr>
              <a:buSzTx/>
              <a:buFont typeface="Wingdings" pitchFamily="2" charset="2"/>
              <a:buNone/>
            </a:pPr>
            <a:r>
              <a:rPr lang="en-US" sz="2800" dirty="0" smtClean="0">
                <a:solidFill>
                  <a:srgbClr val="990033"/>
                </a:solidFill>
              </a:rPr>
              <a:t>But, Differences:</a:t>
            </a:r>
          </a:p>
          <a:p>
            <a:pPr lvl="1">
              <a:buClr>
                <a:srgbClr val="CC0066"/>
              </a:buClr>
              <a:buFont typeface="Wingdings" pitchFamily="2" charset="2"/>
              <a:buNone/>
            </a:pPr>
            <a:r>
              <a:rPr lang="en-US" sz="2400" dirty="0" smtClean="0"/>
              <a:t>A price ceiling pushes the price of a good </a:t>
            </a:r>
            <a:r>
              <a:rPr lang="en-US" sz="2400" u="sng" dirty="0" smtClean="0"/>
              <a:t>down</a:t>
            </a:r>
            <a:r>
              <a:rPr lang="en-US" sz="2400" dirty="0" smtClean="0"/>
              <a:t>; fewer sellers will want to </a:t>
            </a:r>
            <a:r>
              <a:rPr lang="en-US" sz="2400" dirty="0" smtClean="0"/>
              <a:t>sell; shortages led to higher price.</a:t>
            </a:r>
            <a:endParaRPr lang="en-US" sz="2400" dirty="0" smtClean="0"/>
          </a:p>
          <a:p>
            <a:pPr lvl="1">
              <a:buClr>
                <a:schemeClr val="tx1"/>
              </a:buClr>
            </a:pPr>
            <a:r>
              <a:rPr lang="en-US" sz="2400" dirty="0" smtClean="0"/>
              <a:t>A price floor pushes the price of a good </a:t>
            </a:r>
            <a:r>
              <a:rPr lang="en-US" sz="2400" u="sng" dirty="0" smtClean="0"/>
              <a:t>up</a:t>
            </a:r>
            <a:r>
              <a:rPr lang="en-US" sz="2400" dirty="0" smtClean="0"/>
              <a:t>; fewer buyers will want to </a:t>
            </a:r>
            <a:r>
              <a:rPr lang="en-US" sz="2400" dirty="0" smtClean="0"/>
              <a:t>buy; surpluses led to lower price.</a:t>
            </a:r>
            <a:endParaRPr lang="en-US" sz="2400" dirty="0" smtClean="0"/>
          </a:p>
          <a:p>
            <a:pPr lvl="1">
              <a:buClr>
                <a:schemeClr val="tx1"/>
              </a:buClr>
            </a:pPr>
            <a:r>
              <a:rPr lang="en-US" sz="2400" dirty="0" smtClean="0"/>
              <a:t>A quota, by definition, </a:t>
            </a:r>
            <a:r>
              <a:rPr lang="en-US" sz="2400" u="sng" dirty="0" smtClean="0"/>
              <a:t>reduces</a:t>
            </a:r>
            <a:r>
              <a:rPr lang="en-US" sz="2400" dirty="0" smtClean="0"/>
              <a:t> </a:t>
            </a:r>
            <a:r>
              <a:rPr lang="en-US" sz="2400" dirty="0" smtClean="0"/>
              <a:t>quantity of sales</a:t>
            </a:r>
            <a:r>
              <a:rPr lang="en-US" sz="2400" dirty="0" smtClean="0"/>
              <a:t>.</a:t>
            </a:r>
          </a:p>
          <a:p>
            <a:pPr eaLnBrk="1" hangingPunct="1">
              <a:buClr>
                <a:schemeClr val="tx1"/>
              </a:buClr>
            </a:pPr>
            <a:endParaRPr lang="en-US" sz="28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Clr>
                <a:srgbClr val="CC0066"/>
              </a:buClr>
              <a:buSzTx/>
              <a:buFont typeface="Wingdings" pitchFamily="2" charset="2"/>
              <a:buNone/>
            </a:pPr>
            <a:endParaRPr lang="en-US" sz="2800" dirty="0" smtClean="0"/>
          </a:p>
          <a:p>
            <a:pPr eaLnBrk="1" hangingPunct="1">
              <a:buClr>
                <a:srgbClr val="CC0066"/>
              </a:buClr>
              <a:buSzTx/>
              <a:buFont typeface="Wingdings" pitchFamily="2" charset="2"/>
              <a:buNone/>
            </a:pPr>
            <a:endParaRPr lang="en-US" sz="2800" dirty="0" smtClean="0"/>
          </a:p>
          <a:p>
            <a:pPr eaLnBrk="1" hangingPunct="1">
              <a:buClr>
                <a:srgbClr val="CC0066"/>
              </a:buClr>
              <a:buSzTx/>
              <a:buFont typeface="Wingdings" pitchFamily="2" charset="2"/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316645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QUOTA: Controlling </a:t>
            </a:r>
            <a:r>
              <a:rPr lang="en-US" dirty="0"/>
              <a:t>Quantities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Governments sometimes control quantity instead of price.  </a:t>
            </a:r>
            <a:endParaRPr lang="en-US" dirty="0" smtClean="0"/>
          </a:p>
          <a:p>
            <a:r>
              <a:rPr lang="en-US" dirty="0" smtClean="0">
                <a:solidFill>
                  <a:srgbClr val="990033"/>
                </a:solidFill>
              </a:rPr>
              <a:t>Quota</a:t>
            </a:r>
            <a:r>
              <a:rPr lang="en-US" dirty="0" smtClean="0">
                <a:solidFill>
                  <a:srgbClr val="990033"/>
                </a:solidFill>
              </a:rPr>
              <a:t>:</a:t>
            </a:r>
            <a:r>
              <a:rPr lang="en-US" dirty="0" smtClean="0"/>
              <a:t> </a:t>
            </a:r>
            <a:r>
              <a:rPr lang="en-US" b="0" dirty="0"/>
              <a:t>an upper limit, set by the government, on the quantity of </a:t>
            </a:r>
            <a:r>
              <a:rPr lang="en-US" b="0" dirty="0" smtClean="0"/>
              <a:t>some good </a:t>
            </a:r>
            <a:r>
              <a:rPr lang="en-US" b="0" dirty="0"/>
              <a:t>that can be bought or sold; also referred to as a </a:t>
            </a:r>
            <a:r>
              <a:rPr lang="en-US" i="1" dirty="0">
                <a:solidFill>
                  <a:srgbClr val="990033"/>
                </a:solidFill>
              </a:rPr>
              <a:t>quantity control.</a:t>
            </a:r>
          </a:p>
          <a:p>
            <a:pPr lvl="1"/>
            <a:r>
              <a:rPr lang="en-US" dirty="0">
                <a:solidFill>
                  <a:srgbClr val="990033"/>
                </a:solidFill>
              </a:rPr>
              <a:t>Q</a:t>
            </a:r>
            <a:r>
              <a:rPr lang="en-US" dirty="0" smtClean="0">
                <a:solidFill>
                  <a:srgbClr val="990033"/>
                </a:solidFill>
              </a:rPr>
              <a:t>uota limit: </a:t>
            </a:r>
            <a:r>
              <a:rPr lang="en-US" b="0" dirty="0"/>
              <a:t>the total amount of a good under a </a:t>
            </a:r>
            <a:r>
              <a:rPr lang="en-US" b="0" i="1" dirty="0"/>
              <a:t>quota </a:t>
            </a:r>
            <a:r>
              <a:rPr lang="en-US" b="0" dirty="0"/>
              <a:t>or </a:t>
            </a:r>
            <a:r>
              <a:rPr lang="en-US" b="0" i="1" dirty="0"/>
              <a:t>quantity </a:t>
            </a:r>
            <a:r>
              <a:rPr lang="en-US" b="0" i="1" dirty="0" smtClean="0"/>
              <a:t>control </a:t>
            </a:r>
            <a:r>
              <a:rPr lang="en-US" b="0" dirty="0" smtClean="0"/>
              <a:t>that </a:t>
            </a:r>
            <a:r>
              <a:rPr lang="en-US" b="0" dirty="0"/>
              <a:t>can be legally transacted.</a:t>
            </a:r>
          </a:p>
          <a:p>
            <a:pPr lvl="1"/>
            <a:r>
              <a:rPr lang="en-US" dirty="0" smtClean="0">
                <a:solidFill>
                  <a:srgbClr val="990033"/>
                </a:solidFill>
              </a:rPr>
              <a:t>License:</a:t>
            </a:r>
            <a:r>
              <a:rPr lang="en-US" dirty="0" smtClean="0"/>
              <a:t> </a:t>
            </a:r>
            <a:r>
              <a:rPr lang="en-US" b="0" dirty="0"/>
              <a:t>the right, conferred by the government, to supply a good</a:t>
            </a:r>
            <a:r>
              <a:rPr lang="en-US" b="0" dirty="0" smtClean="0"/>
              <a:t>.</a:t>
            </a:r>
            <a:endParaRPr lang="en-US" b="0" dirty="0"/>
          </a:p>
        </p:txBody>
      </p:sp>
    </p:spTree>
    <p:extLst>
      <p:ext uri="{BB962C8B-B14F-4D97-AF65-F5344CB8AC3E}">
        <p14:creationId xmlns="" xmlns:p14="http://schemas.microsoft.com/office/powerpoint/2010/main" val="7521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100" smtClean="0"/>
              <a:t>Effect of a Quota on the Market for Taxi Rides</a:t>
            </a:r>
          </a:p>
        </p:txBody>
      </p:sp>
      <p:sp>
        <p:nvSpPr>
          <p:cNvPr id="53402" name="AutoShape 154"/>
          <p:cNvSpPr>
            <a:spLocks noChangeAspect="1" noChangeArrowheads="1" noTextEdit="1"/>
          </p:cNvSpPr>
          <p:nvPr/>
        </p:nvSpPr>
        <p:spPr bwMode="auto">
          <a:xfrm>
            <a:off x="5562600" y="914400"/>
            <a:ext cx="3581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03" name="Rectangle 155"/>
          <p:cNvSpPr>
            <a:spLocks noChangeArrowheads="1"/>
          </p:cNvSpPr>
          <p:nvPr/>
        </p:nvSpPr>
        <p:spPr bwMode="auto">
          <a:xfrm>
            <a:off x="6765925" y="2620962"/>
            <a:ext cx="1193800" cy="274637"/>
          </a:xfrm>
          <a:prstGeom prst="rect">
            <a:avLst/>
          </a:prstGeom>
          <a:solidFill>
            <a:srgbClr val="C7C4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04" name="Rectangle 156"/>
          <p:cNvSpPr>
            <a:spLocks noChangeArrowheads="1"/>
          </p:cNvSpPr>
          <p:nvPr/>
        </p:nvSpPr>
        <p:spPr bwMode="auto">
          <a:xfrm>
            <a:off x="7958746" y="3715967"/>
            <a:ext cx="1155092" cy="263525"/>
          </a:xfrm>
          <a:prstGeom prst="rect">
            <a:avLst/>
          </a:prstGeom>
          <a:solidFill>
            <a:srgbClr val="C7C4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05" name="Rectangle 157"/>
          <p:cNvSpPr>
            <a:spLocks noChangeArrowheads="1"/>
          </p:cNvSpPr>
          <p:nvPr/>
        </p:nvSpPr>
        <p:spPr bwMode="auto">
          <a:xfrm>
            <a:off x="5926138" y="2105025"/>
            <a:ext cx="39846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$7.00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06" name="Rectangle 158"/>
          <p:cNvSpPr>
            <a:spLocks noChangeArrowheads="1"/>
          </p:cNvSpPr>
          <p:nvPr/>
        </p:nvSpPr>
        <p:spPr bwMode="auto">
          <a:xfrm>
            <a:off x="5926138" y="2376488"/>
            <a:ext cx="90487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07" name="Rectangle 159"/>
          <p:cNvSpPr>
            <a:spLocks noChangeArrowheads="1"/>
          </p:cNvSpPr>
          <p:nvPr/>
        </p:nvSpPr>
        <p:spPr bwMode="auto">
          <a:xfrm>
            <a:off x="6019800" y="2376488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6.50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08" name="Rectangle 160"/>
          <p:cNvSpPr>
            <a:spLocks noChangeArrowheads="1"/>
          </p:cNvSpPr>
          <p:nvPr/>
        </p:nvSpPr>
        <p:spPr bwMode="auto">
          <a:xfrm>
            <a:off x="5926138" y="2649538"/>
            <a:ext cx="90487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09" name="Rectangle 161"/>
          <p:cNvSpPr>
            <a:spLocks noChangeArrowheads="1"/>
          </p:cNvSpPr>
          <p:nvPr/>
        </p:nvSpPr>
        <p:spPr bwMode="auto">
          <a:xfrm>
            <a:off x="6019800" y="2649538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0" name="Rectangle 162"/>
          <p:cNvSpPr>
            <a:spLocks noChangeArrowheads="1"/>
          </p:cNvSpPr>
          <p:nvPr/>
        </p:nvSpPr>
        <p:spPr bwMode="auto">
          <a:xfrm>
            <a:off x="5926138" y="2921000"/>
            <a:ext cx="904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1" name="Rectangle 163"/>
          <p:cNvSpPr>
            <a:spLocks noChangeArrowheads="1"/>
          </p:cNvSpPr>
          <p:nvPr/>
        </p:nvSpPr>
        <p:spPr bwMode="auto">
          <a:xfrm>
            <a:off x="6019800" y="292100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5.50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2" name="Rectangle 164"/>
          <p:cNvSpPr>
            <a:spLocks noChangeArrowheads="1"/>
          </p:cNvSpPr>
          <p:nvPr/>
        </p:nvSpPr>
        <p:spPr bwMode="auto">
          <a:xfrm>
            <a:off x="5926138" y="3194050"/>
            <a:ext cx="90487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3" name="Rectangle 165"/>
          <p:cNvSpPr>
            <a:spLocks noChangeArrowheads="1"/>
          </p:cNvSpPr>
          <p:nvPr/>
        </p:nvSpPr>
        <p:spPr bwMode="auto">
          <a:xfrm>
            <a:off x="6019800" y="3194050"/>
            <a:ext cx="307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5.00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4" name="Rectangle 166"/>
          <p:cNvSpPr>
            <a:spLocks noChangeArrowheads="1"/>
          </p:cNvSpPr>
          <p:nvPr/>
        </p:nvSpPr>
        <p:spPr bwMode="auto">
          <a:xfrm>
            <a:off x="5926138" y="3465513"/>
            <a:ext cx="90487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5" name="Rectangle 167"/>
          <p:cNvSpPr>
            <a:spLocks noChangeArrowheads="1"/>
          </p:cNvSpPr>
          <p:nvPr/>
        </p:nvSpPr>
        <p:spPr bwMode="auto">
          <a:xfrm>
            <a:off x="6019800" y="3465513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4.50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6" name="Rectangle 168"/>
          <p:cNvSpPr>
            <a:spLocks noChangeArrowheads="1"/>
          </p:cNvSpPr>
          <p:nvPr/>
        </p:nvSpPr>
        <p:spPr bwMode="auto">
          <a:xfrm>
            <a:off x="5926138" y="3736975"/>
            <a:ext cx="904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7" name="Rectangle 169"/>
          <p:cNvSpPr>
            <a:spLocks noChangeArrowheads="1"/>
          </p:cNvSpPr>
          <p:nvPr/>
        </p:nvSpPr>
        <p:spPr bwMode="auto">
          <a:xfrm>
            <a:off x="6019800" y="3736975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4.00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8" name="Rectangle 170"/>
          <p:cNvSpPr>
            <a:spLocks noChangeArrowheads="1"/>
          </p:cNvSpPr>
          <p:nvPr/>
        </p:nvSpPr>
        <p:spPr bwMode="auto">
          <a:xfrm>
            <a:off x="5926138" y="4010025"/>
            <a:ext cx="90487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19" name="Rectangle 171"/>
          <p:cNvSpPr>
            <a:spLocks noChangeArrowheads="1"/>
          </p:cNvSpPr>
          <p:nvPr/>
        </p:nvSpPr>
        <p:spPr bwMode="auto">
          <a:xfrm>
            <a:off x="6019800" y="4010025"/>
            <a:ext cx="307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3.50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0" name="Rectangle 172"/>
          <p:cNvSpPr>
            <a:spLocks noChangeArrowheads="1"/>
          </p:cNvSpPr>
          <p:nvPr/>
        </p:nvSpPr>
        <p:spPr bwMode="auto">
          <a:xfrm>
            <a:off x="5926138" y="4281488"/>
            <a:ext cx="90487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FFFFFF"/>
                </a:solidFill>
                <a:latin typeface="Myriad Pro" pitchFamily="34" charset="0"/>
              </a:rPr>
              <a:t>$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1" name="Rectangle 173"/>
          <p:cNvSpPr>
            <a:spLocks noChangeArrowheads="1"/>
          </p:cNvSpPr>
          <p:nvPr/>
        </p:nvSpPr>
        <p:spPr bwMode="auto">
          <a:xfrm>
            <a:off x="6019800" y="4281488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3.00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2" name="Rectangle 174"/>
          <p:cNvSpPr>
            <a:spLocks noChangeArrowheads="1"/>
          </p:cNvSpPr>
          <p:nvPr/>
        </p:nvSpPr>
        <p:spPr bwMode="auto">
          <a:xfrm>
            <a:off x="8423275" y="2105025"/>
            <a:ext cx="180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14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3" name="Rectangle 175"/>
          <p:cNvSpPr>
            <a:spLocks noChangeArrowheads="1"/>
          </p:cNvSpPr>
          <p:nvPr/>
        </p:nvSpPr>
        <p:spPr bwMode="auto">
          <a:xfrm>
            <a:off x="8423275" y="2381250"/>
            <a:ext cx="180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13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4" name="Rectangle 176"/>
          <p:cNvSpPr>
            <a:spLocks noChangeArrowheads="1"/>
          </p:cNvSpPr>
          <p:nvPr/>
        </p:nvSpPr>
        <p:spPr bwMode="auto">
          <a:xfrm>
            <a:off x="8423275" y="2649538"/>
            <a:ext cx="180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12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5" name="Rectangle 177"/>
          <p:cNvSpPr>
            <a:spLocks noChangeArrowheads="1"/>
          </p:cNvSpPr>
          <p:nvPr/>
        </p:nvSpPr>
        <p:spPr bwMode="auto">
          <a:xfrm>
            <a:off x="8423275" y="2921000"/>
            <a:ext cx="180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11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6" name="Rectangle 178"/>
          <p:cNvSpPr>
            <a:spLocks noChangeArrowheads="1"/>
          </p:cNvSpPr>
          <p:nvPr/>
        </p:nvSpPr>
        <p:spPr bwMode="auto">
          <a:xfrm>
            <a:off x="8423275" y="3194050"/>
            <a:ext cx="180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7" name="Rectangle 179"/>
          <p:cNvSpPr>
            <a:spLocks noChangeArrowheads="1"/>
          </p:cNvSpPr>
          <p:nvPr/>
        </p:nvSpPr>
        <p:spPr bwMode="auto">
          <a:xfrm>
            <a:off x="8516938" y="3465513"/>
            <a:ext cx="920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9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8" name="Rectangle 180"/>
          <p:cNvSpPr>
            <a:spLocks noChangeArrowheads="1"/>
          </p:cNvSpPr>
          <p:nvPr/>
        </p:nvSpPr>
        <p:spPr bwMode="auto">
          <a:xfrm>
            <a:off x="8516938" y="3738563"/>
            <a:ext cx="920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29" name="Rectangle 181"/>
          <p:cNvSpPr>
            <a:spLocks noChangeArrowheads="1"/>
          </p:cNvSpPr>
          <p:nvPr/>
        </p:nvSpPr>
        <p:spPr bwMode="auto">
          <a:xfrm>
            <a:off x="8516938" y="4010025"/>
            <a:ext cx="920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7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30" name="Rectangle 182"/>
          <p:cNvSpPr>
            <a:spLocks noChangeArrowheads="1"/>
          </p:cNvSpPr>
          <p:nvPr/>
        </p:nvSpPr>
        <p:spPr bwMode="auto">
          <a:xfrm>
            <a:off x="8516938" y="4281488"/>
            <a:ext cx="920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31" name="Rectangle 183"/>
          <p:cNvSpPr>
            <a:spLocks noChangeArrowheads="1"/>
          </p:cNvSpPr>
          <p:nvPr/>
        </p:nvSpPr>
        <p:spPr bwMode="auto">
          <a:xfrm>
            <a:off x="7334250" y="2105025"/>
            <a:ext cx="904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32" name="Rectangle 184"/>
          <p:cNvSpPr>
            <a:spLocks noChangeArrowheads="1"/>
          </p:cNvSpPr>
          <p:nvPr/>
        </p:nvSpPr>
        <p:spPr bwMode="auto">
          <a:xfrm>
            <a:off x="7334250" y="2381250"/>
            <a:ext cx="904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7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33" name="Rectangle 185"/>
          <p:cNvSpPr>
            <a:spLocks noChangeArrowheads="1"/>
          </p:cNvSpPr>
          <p:nvPr/>
        </p:nvSpPr>
        <p:spPr bwMode="auto">
          <a:xfrm>
            <a:off x="7334250" y="2649538"/>
            <a:ext cx="90488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34" name="Rectangle 186"/>
          <p:cNvSpPr>
            <a:spLocks noChangeArrowheads="1"/>
          </p:cNvSpPr>
          <p:nvPr/>
        </p:nvSpPr>
        <p:spPr bwMode="auto">
          <a:xfrm>
            <a:off x="7334250" y="2921000"/>
            <a:ext cx="904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9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35" name="Rectangle 187"/>
          <p:cNvSpPr>
            <a:spLocks noChangeArrowheads="1"/>
          </p:cNvSpPr>
          <p:nvPr/>
        </p:nvSpPr>
        <p:spPr bwMode="auto">
          <a:xfrm>
            <a:off x="7240588" y="3194050"/>
            <a:ext cx="1825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10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53436" name="Rectangle 188"/>
          <p:cNvSpPr>
            <a:spLocks noChangeArrowheads="1"/>
          </p:cNvSpPr>
          <p:nvPr/>
        </p:nvSpPr>
        <p:spPr bwMode="auto">
          <a:xfrm>
            <a:off x="7240588" y="3465513"/>
            <a:ext cx="182562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11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37" name="Rectangle 189"/>
          <p:cNvSpPr>
            <a:spLocks noChangeArrowheads="1"/>
          </p:cNvSpPr>
          <p:nvPr/>
        </p:nvSpPr>
        <p:spPr bwMode="auto">
          <a:xfrm>
            <a:off x="7240588" y="3738563"/>
            <a:ext cx="1825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12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38" name="Rectangle 190"/>
          <p:cNvSpPr>
            <a:spLocks noChangeArrowheads="1"/>
          </p:cNvSpPr>
          <p:nvPr/>
        </p:nvSpPr>
        <p:spPr bwMode="auto">
          <a:xfrm>
            <a:off x="7240588" y="4010025"/>
            <a:ext cx="1825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13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39" name="Rectangle 191"/>
          <p:cNvSpPr>
            <a:spLocks noChangeArrowheads="1"/>
          </p:cNvSpPr>
          <p:nvPr/>
        </p:nvSpPr>
        <p:spPr bwMode="auto">
          <a:xfrm>
            <a:off x="7240588" y="4281488"/>
            <a:ext cx="182562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14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40" name="Line 192"/>
          <p:cNvSpPr>
            <a:spLocks noChangeShapeType="1"/>
          </p:cNvSpPr>
          <p:nvPr/>
        </p:nvSpPr>
        <p:spPr bwMode="auto">
          <a:xfrm>
            <a:off x="5581650" y="2349500"/>
            <a:ext cx="3536950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1" name="Line 193"/>
          <p:cNvSpPr>
            <a:spLocks noChangeShapeType="1"/>
          </p:cNvSpPr>
          <p:nvPr/>
        </p:nvSpPr>
        <p:spPr bwMode="auto">
          <a:xfrm>
            <a:off x="5581650" y="2620963"/>
            <a:ext cx="3536950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2" name="Line 194"/>
          <p:cNvSpPr>
            <a:spLocks noChangeShapeType="1"/>
          </p:cNvSpPr>
          <p:nvPr/>
        </p:nvSpPr>
        <p:spPr bwMode="auto">
          <a:xfrm>
            <a:off x="5581650" y="2894013"/>
            <a:ext cx="3536950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3" name="Line 195"/>
          <p:cNvSpPr>
            <a:spLocks noChangeShapeType="1"/>
          </p:cNvSpPr>
          <p:nvPr/>
        </p:nvSpPr>
        <p:spPr bwMode="auto">
          <a:xfrm>
            <a:off x="5581650" y="3165475"/>
            <a:ext cx="3536950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4" name="Line 196"/>
          <p:cNvSpPr>
            <a:spLocks noChangeShapeType="1"/>
          </p:cNvSpPr>
          <p:nvPr/>
        </p:nvSpPr>
        <p:spPr bwMode="auto">
          <a:xfrm>
            <a:off x="5581650" y="3436938"/>
            <a:ext cx="3536950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5" name="Line 197"/>
          <p:cNvSpPr>
            <a:spLocks noChangeShapeType="1"/>
          </p:cNvSpPr>
          <p:nvPr/>
        </p:nvSpPr>
        <p:spPr bwMode="auto">
          <a:xfrm>
            <a:off x="5581650" y="3709988"/>
            <a:ext cx="3536950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6" name="Line 198"/>
          <p:cNvSpPr>
            <a:spLocks noChangeShapeType="1"/>
          </p:cNvSpPr>
          <p:nvPr/>
        </p:nvSpPr>
        <p:spPr bwMode="auto">
          <a:xfrm>
            <a:off x="5581650" y="3981450"/>
            <a:ext cx="3536950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7" name="Line 199"/>
          <p:cNvSpPr>
            <a:spLocks noChangeShapeType="1"/>
          </p:cNvSpPr>
          <p:nvPr/>
        </p:nvSpPr>
        <p:spPr bwMode="auto">
          <a:xfrm>
            <a:off x="5581650" y="4254500"/>
            <a:ext cx="3536950" cy="0"/>
          </a:xfrm>
          <a:prstGeom prst="line">
            <a:avLst/>
          </a:prstGeom>
          <a:noFill/>
          <a:ln w="11113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8" name="Freeform 200"/>
          <p:cNvSpPr>
            <a:spLocks/>
          </p:cNvSpPr>
          <p:nvPr/>
        </p:nvSpPr>
        <p:spPr bwMode="auto">
          <a:xfrm>
            <a:off x="5588000" y="947738"/>
            <a:ext cx="3536950" cy="1123950"/>
          </a:xfrm>
          <a:custGeom>
            <a:avLst/>
            <a:gdLst>
              <a:gd name="T0" fmla="*/ 1637 w 1637"/>
              <a:gd name="T1" fmla="*/ 468 h 468"/>
              <a:gd name="T2" fmla="*/ 2 w 1637"/>
              <a:gd name="T3" fmla="*/ 468 h 468"/>
              <a:gd name="T4" fmla="*/ 0 w 1637"/>
              <a:gd name="T5" fmla="*/ 0 h 468"/>
              <a:gd name="T6" fmla="*/ 1634 w 1637"/>
              <a:gd name="T7" fmla="*/ 0 h 468"/>
              <a:gd name="T8" fmla="*/ 1637 w 1637"/>
              <a:gd name="T9" fmla="*/ 468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" h="468">
                <a:moveTo>
                  <a:pt x="1637" y="468"/>
                </a:moveTo>
                <a:lnTo>
                  <a:pt x="2" y="468"/>
                </a:lnTo>
                <a:lnTo>
                  <a:pt x="0" y="0"/>
                </a:lnTo>
                <a:lnTo>
                  <a:pt x="1634" y="0"/>
                </a:lnTo>
                <a:lnTo>
                  <a:pt x="1637" y="468"/>
                </a:lnTo>
                <a:close/>
              </a:path>
            </a:pathLst>
          </a:custGeom>
          <a:solidFill>
            <a:srgbClr val="EBDFD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49" name="Line 201"/>
          <p:cNvSpPr>
            <a:spLocks noChangeShapeType="1"/>
          </p:cNvSpPr>
          <p:nvPr/>
        </p:nvSpPr>
        <p:spPr bwMode="auto">
          <a:xfrm>
            <a:off x="5578475" y="2076450"/>
            <a:ext cx="3535363" cy="6350"/>
          </a:xfrm>
          <a:prstGeom prst="line">
            <a:avLst/>
          </a:prstGeom>
          <a:noFill/>
          <a:ln w="14288">
            <a:solidFill>
              <a:srgbClr val="BCBE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50" name="Line 202"/>
          <p:cNvSpPr>
            <a:spLocks noChangeShapeType="1"/>
          </p:cNvSpPr>
          <p:nvPr/>
        </p:nvSpPr>
        <p:spPr bwMode="auto">
          <a:xfrm flipV="1">
            <a:off x="7959725" y="2082800"/>
            <a:ext cx="0" cy="2438400"/>
          </a:xfrm>
          <a:prstGeom prst="line">
            <a:avLst/>
          </a:prstGeom>
          <a:noFill/>
          <a:ln w="14288">
            <a:solidFill>
              <a:srgbClr val="BCBE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51" name="Line 203"/>
          <p:cNvSpPr>
            <a:spLocks noChangeShapeType="1"/>
          </p:cNvSpPr>
          <p:nvPr/>
        </p:nvSpPr>
        <p:spPr bwMode="auto">
          <a:xfrm flipV="1">
            <a:off x="6765925" y="942975"/>
            <a:ext cx="0" cy="3582988"/>
          </a:xfrm>
          <a:prstGeom prst="line">
            <a:avLst/>
          </a:prstGeom>
          <a:noFill/>
          <a:ln w="14288">
            <a:solidFill>
              <a:srgbClr val="BCBE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52" name="Rectangle 204"/>
          <p:cNvSpPr>
            <a:spLocks noChangeArrowheads="1"/>
          </p:cNvSpPr>
          <p:nvPr/>
        </p:nvSpPr>
        <p:spPr bwMode="auto">
          <a:xfrm>
            <a:off x="5588000" y="942975"/>
            <a:ext cx="3530600" cy="3600450"/>
          </a:xfrm>
          <a:prstGeom prst="rect">
            <a:avLst/>
          </a:prstGeom>
          <a:noFill/>
          <a:ln w="28575">
            <a:solidFill>
              <a:srgbClr val="E6D3C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53" name="Rectangle 205"/>
          <p:cNvSpPr>
            <a:spLocks noChangeArrowheads="1"/>
          </p:cNvSpPr>
          <p:nvPr/>
        </p:nvSpPr>
        <p:spPr bwMode="auto">
          <a:xfrm>
            <a:off x="7208838" y="1030288"/>
            <a:ext cx="1333500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b="1">
                <a:solidFill>
                  <a:srgbClr val="000000"/>
                </a:solidFill>
                <a:latin typeface="Myriad Pro" pitchFamily="34" charset="0"/>
              </a:rPr>
              <a:t>Quantity of rides</a:t>
            </a:r>
            <a:endParaRPr lang="en-US" sz="1400" b="1">
              <a:latin typeface="Tahoma" pitchFamily="34" charset="0"/>
            </a:endParaRPr>
          </a:p>
        </p:txBody>
      </p:sp>
      <p:sp>
        <p:nvSpPr>
          <p:cNvPr id="53454" name="Rectangle 206"/>
          <p:cNvSpPr>
            <a:spLocks noChangeArrowheads="1"/>
          </p:cNvSpPr>
          <p:nvPr/>
        </p:nvSpPr>
        <p:spPr bwMode="auto">
          <a:xfrm>
            <a:off x="7223125" y="1266825"/>
            <a:ext cx="1322388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(millions per year)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55" name="Rectangle 207"/>
          <p:cNvSpPr>
            <a:spLocks noChangeArrowheads="1"/>
          </p:cNvSpPr>
          <p:nvPr/>
        </p:nvSpPr>
        <p:spPr bwMode="auto">
          <a:xfrm>
            <a:off x="5873750" y="1538288"/>
            <a:ext cx="349250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b="1">
                <a:solidFill>
                  <a:srgbClr val="000000"/>
                </a:solidFill>
                <a:latin typeface="Myriad Pro" pitchFamily="34" charset="0"/>
              </a:rPr>
              <a:t>Fare</a:t>
            </a:r>
            <a:endParaRPr lang="en-US" sz="1400" b="1">
              <a:latin typeface="Tahoma" pitchFamily="34" charset="0"/>
            </a:endParaRPr>
          </a:p>
        </p:txBody>
      </p:sp>
      <p:sp>
        <p:nvSpPr>
          <p:cNvPr id="53456" name="Rectangle 208"/>
          <p:cNvSpPr>
            <a:spLocks noChangeArrowheads="1"/>
          </p:cNvSpPr>
          <p:nvPr/>
        </p:nvSpPr>
        <p:spPr bwMode="auto">
          <a:xfrm>
            <a:off x="5761038" y="1778000"/>
            <a:ext cx="6778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(per ride)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57" name="Rectangle 209"/>
          <p:cNvSpPr>
            <a:spLocks noChangeArrowheads="1"/>
          </p:cNvSpPr>
          <p:nvPr/>
        </p:nvSpPr>
        <p:spPr bwMode="auto">
          <a:xfrm>
            <a:off x="8153400" y="1600200"/>
            <a:ext cx="7239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Quantity supplied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58" name="Rectangle 210"/>
          <p:cNvSpPr>
            <a:spLocks noChangeArrowheads="1"/>
          </p:cNvSpPr>
          <p:nvPr/>
        </p:nvSpPr>
        <p:spPr bwMode="auto">
          <a:xfrm>
            <a:off x="7018338" y="1600200"/>
            <a:ext cx="931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Quantity demanded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59" name="Freeform 211"/>
          <p:cNvSpPr>
            <a:spLocks/>
          </p:cNvSpPr>
          <p:nvPr/>
        </p:nvSpPr>
        <p:spPr bwMode="auto">
          <a:xfrm>
            <a:off x="6970713" y="1566863"/>
            <a:ext cx="1820862" cy="0"/>
          </a:xfrm>
          <a:custGeom>
            <a:avLst/>
            <a:gdLst>
              <a:gd name="T0" fmla="*/ 0 w 843"/>
              <a:gd name="T1" fmla="*/ 843 w 843"/>
              <a:gd name="T2" fmla="*/ 0 w 84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843">
                <a:moveTo>
                  <a:pt x="0" y="0"/>
                </a:moveTo>
                <a:lnTo>
                  <a:pt x="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60" name="Line 212"/>
          <p:cNvSpPr>
            <a:spLocks noChangeShapeType="1"/>
          </p:cNvSpPr>
          <p:nvPr/>
        </p:nvSpPr>
        <p:spPr bwMode="auto">
          <a:xfrm>
            <a:off x="6970713" y="1566863"/>
            <a:ext cx="182086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48912" name="Straight Connector 86"/>
          <p:cNvCxnSpPr>
            <a:cxnSpLocks noChangeShapeType="1"/>
          </p:cNvCxnSpPr>
          <p:nvPr/>
        </p:nvCxnSpPr>
        <p:spPr bwMode="auto">
          <a:xfrm>
            <a:off x="1330325" y="3281363"/>
            <a:ext cx="2184400" cy="0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48914" name="Straight Connector 86"/>
          <p:cNvCxnSpPr>
            <a:cxnSpLocks noChangeShapeType="1"/>
          </p:cNvCxnSpPr>
          <p:nvPr/>
        </p:nvCxnSpPr>
        <p:spPr bwMode="auto">
          <a:xfrm>
            <a:off x="3578225" y="3248025"/>
            <a:ext cx="4763" cy="2017713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3464" name="Line 216"/>
          <p:cNvSpPr>
            <a:spLocks noChangeShapeType="1"/>
          </p:cNvSpPr>
          <p:nvPr/>
        </p:nvSpPr>
        <p:spPr bwMode="auto">
          <a:xfrm>
            <a:off x="2771775" y="4587875"/>
            <a:ext cx="215900" cy="746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65" name="Line 217"/>
          <p:cNvSpPr>
            <a:spLocks noChangeShapeType="1"/>
          </p:cNvSpPr>
          <p:nvPr/>
        </p:nvSpPr>
        <p:spPr bwMode="auto">
          <a:xfrm flipH="1">
            <a:off x="2771775" y="2120900"/>
            <a:ext cx="6350" cy="3086100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66" name="Rectangle 218"/>
          <p:cNvSpPr>
            <a:spLocks noChangeArrowheads="1"/>
          </p:cNvSpPr>
          <p:nvPr/>
        </p:nvSpPr>
        <p:spPr bwMode="auto">
          <a:xfrm>
            <a:off x="2849563" y="2403475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A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53467" name="Rectangle 219"/>
          <p:cNvSpPr>
            <a:spLocks noChangeArrowheads="1"/>
          </p:cNvSpPr>
          <p:nvPr/>
        </p:nvSpPr>
        <p:spPr bwMode="auto">
          <a:xfrm>
            <a:off x="2871788" y="3808413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B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53468" name="Line 220"/>
          <p:cNvSpPr>
            <a:spLocks noChangeShapeType="1"/>
          </p:cNvSpPr>
          <p:nvPr/>
        </p:nvSpPr>
        <p:spPr bwMode="auto">
          <a:xfrm>
            <a:off x="2422525" y="2863850"/>
            <a:ext cx="0" cy="808038"/>
          </a:xfrm>
          <a:prstGeom prst="line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69" name="Freeform 221"/>
          <p:cNvSpPr>
            <a:spLocks/>
          </p:cNvSpPr>
          <p:nvPr/>
        </p:nvSpPr>
        <p:spPr bwMode="auto">
          <a:xfrm>
            <a:off x="2374900" y="3627438"/>
            <a:ext cx="95250" cy="163512"/>
          </a:xfrm>
          <a:custGeom>
            <a:avLst/>
            <a:gdLst>
              <a:gd name="T0" fmla="*/ 9 w 18"/>
              <a:gd name="T1" fmla="*/ 5 h 29"/>
              <a:gd name="T2" fmla="*/ 18 w 18"/>
              <a:gd name="T3" fmla="*/ 0 h 29"/>
              <a:gd name="T4" fmla="*/ 18 w 18"/>
              <a:gd name="T5" fmla="*/ 0 h 29"/>
              <a:gd name="T6" fmla="*/ 12 w 18"/>
              <a:gd name="T7" fmla="*/ 15 h 29"/>
              <a:gd name="T8" fmla="*/ 9 w 18"/>
              <a:gd name="T9" fmla="*/ 29 h 29"/>
              <a:gd name="T10" fmla="*/ 6 w 18"/>
              <a:gd name="T11" fmla="*/ 15 h 29"/>
              <a:gd name="T12" fmla="*/ 0 w 18"/>
              <a:gd name="T13" fmla="*/ 0 h 29"/>
              <a:gd name="T14" fmla="*/ 0 w 18"/>
              <a:gd name="T15" fmla="*/ 0 h 29"/>
              <a:gd name="T16" fmla="*/ 9 w 18"/>
              <a:gd name="T17" fmla="*/ 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29">
                <a:moveTo>
                  <a:pt x="9" y="5"/>
                </a:move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2" y="15"/>
                  <a:pt x="12" y="15"/>
                  <a:pt x="12" y="15"/>
                </a:cubicBezTo>
                <a:cubicBezTo>
                  <a:pt x="11" y="19"/>
                  <a:pt x="10" y="24"/>
                  <a:pt x="9" y="29"/>
                </a:cubicBezTo>
                <a:cubicBezTo>
                  <a:pt x="8" y="24"/>
                  <a:pt x="7" y="19"/>
                  <a:pt x="6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9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0" name="Freeform 222"/>
          <p:cNvSpPr>
            <a:spLocks/>
          </p:cNvSpPr>
          <p:nvPr/>
        </p:nvSpPr>
        <p:spPr bwMode="auto">
          <a:xfrm>
            <a:off x="2374900" y="2744788"/>
            <a:ext cx="95250" cy="163512"/>
          </a:xfrm>
          <a:custGeom>
            <a:avLst/>
            <a:gdLst>
              <a:gd name="T0" fmla="*/ 9 w 18"/>
              <a:gd name="T1" fmla="*/ 24 h 29"/>
              <a:gd name="T2" fmla="*/ 0 w 18"/>
              <a:gd name="T3" fmla="*/ 29 h 29"/>
              <a:gd name="T4" fmla="*/ 0 w 18"/>
              <a:gd name="T5" fmla="*/ 28 h 29"/>
              <a:gd name="T6" fmla="*/ 6 w 18"/>
              <a:gd name="T7" fmla="*/ 14 h 29"/>
              <a:gd name="T8" fmla="*/ 9 w 18"/>
              <a:gd name="T9" fmla="*/ 0 h 29"/>
              <a:gd name="T10" fmla="*/ 12 w 18"/>
              <a:gd name="T11" fmla="*/ 14 h 29"/>
              <a:gd name="T12" fmla="*/ 18 w 18"/>
              <a:gd name="T13" fmla="*/ 28 h 29"/>
              <a:gd name="T14" fmla="*/ 18 w 18"/>
              <a:gd name="T15" fmla="*/ 29 h 29"/>
              <a:gd name="T16" fmla="*/ 9 w 18"/>
              <a:gd name="T17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29">
                <a:moveTo>
                  <a:pt x="9" y="24"/>
                </a:move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0" y="28"/>
                  <a:pt x="0" y="28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9"/>
                  <a:pt x="8" y="5"/>
                  <a:pt x="9" y="0"/>
                </a:cubicBezTo>
                <a:cubicBezTo>
                  <a:pt x="10" y="5"/>
                  <a:pt x="11" y="9"/>
                  <a:pt x="12" y="14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9"/>
                  <a:pt x="18" y="29"/>
                  <a:pt x="18" y="29"/>
                </a:cubicBezTo>
                <a:lnTo>
                  <a:pt x="9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1" name="Line 223"/>
          <p:cNvSpPr>
            <a:spLocks noChangeShapeType="1"/>
          </p:cNvSpPr>
          <p:nvPr/>
        </p:nvSpPr>
        <p:spPr bwMode="auto">
          <a:xfrm>
            <a:off x="1135063" y="2160588"/>
            <a:ext cx="1301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2" name="Line 224"/>
          <p:cNvSpPr>
            <a:spLocks noChangeShapeType="1"/>
          </p:cNvSpPr>
          <p:nvPr/>
        </p:nvSpPr>
        <p:spPr bwMode="auto">
          <a:xfrm>
            <a:off x="1135063" y="2436813"/>
            <a:ext cx="1301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3" name="Line 225"/>
          <p:cNvSpPr>
            <a:spLocks noChangeShapeType="1"/>
          </p:cNvSpPr>
          <p:nvPr/>
        </p:nvSpPr>
        <p:spPr bwMode="auto">
          <a:xfrm>
            <a:off x="1135063" y="2711450"/>
            <a:ext cx="1301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4" name="Line 226"/>
          <p:cNvSpPr>
            <a:spLocks noChangeShapeType="1"/>
          </p:cNvSpPr>
          <p:nvPr/>
        </p:nvSpPr>
        <p:spPr bwMode="auto">
          <a:xfrm>
            <a:off x="1135063" y="3824288"/>
            <a:ext cx="1301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5" name="Line 227"/>
          <p:cNvSpPr>
            <a:spLocks noChangeShapeType="1"/>
          </p:cNvSpPr>
          <p:nvPr/>
        </p:nvSpPr>
        <p:spPr bwMode="auto">
          <a:xfrm>
            <a:off x="1135063" y="2990850"/>
            <a:ext cx="1301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6" name="Line 228"/>
          <p:cNvSpPr>
            <a:spLocks noChangeShapeType="1"/>
          </p:cNvSpPr>
          <p:nvPr/>
        </p:nvSpPr>
        <p:spPr bwMode="auto">
          <a:xfrm>
            <a:off x="1135063" y="3267075"/>
            <a:ext cx="1301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7" name="Line 229"/>
          <p:cNvSpPr>
            <a:spLocks noChangeShapeType="1"/>
          </p:cNvSpPr>
          <p:nvPr/>
        </p:nvSpPr>
        <p:spPr bwMode="auto">
          <a:xfrm>
            <a:off x="1135063" y="3543300"/>
            <a:ext cx="1301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8" name="Line 230"/>
          <p:cNvSpPr>
            <a:spLocks noChangeShapeType="1"/>
          </p:cNvSpPr>
          <p:nvPr/>
        </p:nvSpPr>
        <p:spPr bwMode="auto">
          <a:xfrm>
            <a:off x="1135063" y="4100513"/>
            <a:ext cx="1301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79" name="Line 231"/>
          <p:cNvSpPr>
            <a:spLocks noChangeShapeType="1"/>
          </p:cNvSpPr>
          <p:nvPr/>
        </p:nvSpPr>
        <p:spPr bwMode="auto">
          <a:xfrm>
            <a:off x="1135063" y="4373563"/>
            <a:ext cx="1301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0" name="Line 232"/>
          <p:cNvSpPr>
            <a:spLocks noChangeShapeType="1"/>
          </p:cNvSpPr>
          <p:nvPr/>
        </p:nvSpPr>
        <p:spPr bwMode="auto">
          <a:xfrm>
            <a:off x="1952625" y="5070475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1" name="Line 233"/>
          <p:cNvSpPr>
            <a:spLocks noChangeShapeType="1"/>
          </p:cNvSpPr>
          <p:nvPr/>
        </p:nvSpPr>
        <p:spPr bwMode="auto">
          <a:xfrm>
            <a:off x="2363788" y="5070475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2" name="Line 234"/>
          <p:cNvSpPr>
            <a:spLocks noChangeShapeType="1"/>
          </p:cNvSpPr>
          <p:nvPr/>
        </p:nvSpPr>
        <p:spPr bwMode="auto">
          <a:xfrm>
            <a:off x="3181350" y="5070475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3" name="Line 235"/>
          <p:cNvSpPr>
            <a:spLocks noChangeShapeType="1"/>
          </p:cNvSpPr>
          <p:nvPr/>
        </p:nvSpPr>
        <p:spPr bwMode="auto">
          <a:xfrm>
            <a:off x="3589338" y="5070475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4" name="Line 236"/>
          <p:cNvSpPr>
            <a:spLocks noChangeShapeType="1"/>
          </p:cNvSpPr>
          <p:nvPr/>
        </p:nvSpPr>
        <p:spPr bwMode="auto">
          <a:xfrm>
            <a:off x="4000500" y="5070475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5" name="Line 237"/>
          <p:cNvSpPr>
            <a:spLocks noChangeShapeType="1"/>
          </p:cNvSpPr>
          <p:nvPr/>
        </p:nvSpPr>
        <p:spPr bwMode="auto">
          <a:xfrm>
            <a:off x="4408488" y="5070475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6" name="Line 238"/>
          <p:cNvSpPr>
            <a:spLocks noChangeShapeType="1"/>
          </p:cNvSpPr>
          <p:nvPr/>
        </p:nvSpPr>
        <p:spPr bwMode="auto">
          <a:xfrm>
            <a:off x="4818063" y="5070475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7" name="Line 239"/>
          <p:cNvSpPr>
            <a:spLocks noChangeShapeType="1"/>
          </p:cNvSpPr>
          <p:nvPr/>
        </p:nvSpPr>
        <p:spPr bwMode="auto">
          <a:xfrm>
            <a:off x="5226050" y="5070475"/>
            <a:ext cx="0" cy="1365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8" name="Line 240"/>
          <p:cNvSpPr>
            <a:spLocks noChangeShapeType="1"/>
          </p:cNvSpPr>
          <p:nvPr/>
        </p:nvSpPr>
        <p:spPr bwMode="auto">
          <a:xfrm flipV="1">
            <a:off x="1135063" y="1228725"/>
            <a:ext cx="0" cy="35242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89" name="Freeform 241"/>
          <p:cNvSpPr>
            <a:spLocks/>
          </p:cNvSpPr>
          <p:nvPr/>
        </p:nvSpPr>
        <p:spPr bwMode="auto">
          <a:xfrm>
            <a:off x="1135063" y="4840288"/>
            <a:ext cx="371475" cy="366712"/>
          </a:xfrm>
          <a:custGeom>
            <a:avLst/>
            <a:gdLst>
              <a:gd name="T0" fmla="*/ 163 w 163"/>
              <a:gd name="T1" fmla="*/ 154 h 154"/>
              <a:gd name="T2" fmla="*/ 0 w 163"/>
              <a:gd name="T3" fmla="*/ 154 h 154"/>
              <a:gd name="T4" fmla="*/ 0 w 163"/>
              <a:gd name="T5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" h="154">
                <a:moveTo>
                  <a:pt x="163" y="154"/>
                </a:moveTo>
                <a:lnTo>
                  <a:pt x="0" y="154"/>
                </a:lnTo>
                <a:lnTo>
                  <a:pt x="0" y="0"/>
                </a:ln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90" name="Line 242"/>
          <p:cNvSpPr>
            <a:spLocks noChangeShapeType="1"/>
          </p:cNvSpPr>
          <p:nvPr/>
        </p:nvSpPr>
        <p:spPr bwMode="auto">
          <a:xfrm flipV="1">
            <a:off x="1082675" y="4716463"/>
            <a:ext cx="106363" cy="698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91" name="Line 243"/>
          <p:cNvSpPr>
            <a:spLocks noChangeShapeType="1"/>
          </p:cNvSpPr>
          <p:nvPr/>
        </p:nvSpPr>
        <p:spPr bwMode="auto">
          <a:xfrm flipV="1">
            <a:off x="1082675" y="4806950"/>
            <a:ext cx="106363" cy="698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92" name="Line 244"/>
          <p:cNvSpPr>
            <a:spLocks noChangeShapeType="1"/>
          </p:cNvSpPr>
          <p:nvPr/>
        </p:nvSpPr>
        <p:spPr bwMode="auto">
          <a:xfrm flipH="1">
            <a:off x="1474788" y="5149850"/>
            <a:ext cx="65087" cy="11906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93" name="Line 245"/>
          <p:cNvSpPr>
            <a:spLocks noChangeShapeType="1"/>
          </p:cNvSpPr>
          <p:nvPr/>
        </p:nvSpPr>
        <p:spPr bwMode="auto">
          <a:xfrm flipH="1">
            <a:off x="1560513" y="5149850"/>
            <a:ext cx="63500" cy="11906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94" name="Line 246"/>
          <p:cNvSpPr>
            <a:spLocks noChangeShapeType="1"/>
          </p:cNvSpPr>
          <p:nvPr/>
        </p:nvSpPr>
        <p:spPr bwMode="auto">
          <a:xfrm>
            <a:off x="1952625" y="2160588"/>
            <a:ext cx="3273425" cy="2212975"/>
          </a:xfrm>
          <a:prstGeom prst="line">
            <a:avLst/>
          </a:prstGeom>
          <a:noFill/>
          <a:ln w="30163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95" name="Line 247"/>
          <p:cNvSpPr>
            <a:spLocks noChangeShapeType="1"/>
          </p:cNvSpPr>
          <p:nvPr/>
        </p:nvSpPr>
        <p:spPr bwMode="auto">
          <a:xfrm flipH="1">
            <a:off x="1952625" y="2160588"/>
            <a:ext cx="3273425" cy="2212975"/>
          </a:xfrm>
          <a:prstGeom prst="line">
            <a:avLst/>
          </a:prstGeom>
          <a:noFill/>
          <a:ln w="30163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496" name="Rectangle 248"/>
          <p:cNvSpPr>
            <a:spLocks noChangeArrowheads="1"/>
          </p:cNvSpPr>
          <p:nvPr/>
        </p:nvSpPr>
        <p:spPr bwMode="auto">
          <a:xfrm>
            <a:off x="1903413" y="5240338"/>
            <a:ext cx="904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97" name="Rectangle 249"/>
          <p:cNvSpPr>
            <a:spLocks noChangeArrowheads="1"/>
          </p:cNvSpPr>
          <p:nvPr/>
        </p:nvSpPr>
        <p:spPr bwMode="auto">
          <a:xfrm>
            <a:off x="2312988" y="5240338"/>
            <a:ext cx="920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7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98" name="Rectangle 250"/>
          <p:cNvSpPr>
            <a:spLocks noChangeArrowheads="1"/>
          </p:cNvSpPr>
          <p:nvPr/>
        </p:nvSpPr>
        <p:spPr bwMode="auto">
          <a:xfrm>
            <a:off x="938213" y="5240338"/>
            <a:ext cx="920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499" name="Rectangle 251"/>
          <p:cNvSpPr>
            <a:spLocks noChangeArrowheads="1"/>
          </p:cNvSpPr>
          <p:nvPr/>
        </p:nvSpPr>
        <p:spPr bwMode="auto">
          <a:xfrm>
            <a:off x="2720975" y="5240338"/>
            <a:ext cx="920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0" name="Rectangle 252"/>
          <p:cNvSpPr>
            <a:spLocks noChangeArrowheads="1"/>
          </p:cNvSpPr>
          <p:nvPr/>
        </p:nvSpPr>
        <p:spPr bwMode="auto">
          <a:xfrm>
            <a:off x="3132138" y="5240338"/>
            <a:ext cx="904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9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1" name="Rectangle 253"/>
          <p:cNvSpPr>
            <a:spLocks noChangeArrowheads="1"/>
          </p:cNvSpPr>
          <p:nvPr/>
        </p:nvSpPr>
        <p:spPr bwMode="auto">
          <a:xfrm>
            <a:off x="3489325" y="5240338"/>
            <a:ext cx="180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2" name="Rectangle 254"/>
          <p:cNvSpPr>
            <a:spLocks noChangeArrowheads="1"/>
          </p:cNvSpPr>
          <p:nvPr/>
        </p:nvSpPr>
        <p:spPr bwMode="auto">
          <a:xfrm>
            <a:off x="3900488" y="5240338"/>
            <a:ext cx="180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11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3" name="Rectangle 255"/>
          <p:cNvSpPr>
            <a:spLocks noChangeArrowheads="1"/>
          </p:cNvSpPr>
          <p:nvPr/>
        </p:nvSpPr>
        <p:spPr bwMode="auto">
          <a:xfrm>
            <a:off x="4308475" y="5240338"/>
            <a:ext cx="180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12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4" name="Rectangle 256"/>
          <p:cNvSpPr>
            <a:spLocks noChangeArrowheads="1"/>
          </p:cNvSpPr>
          <p:nvPr/>
        </p:nvSpPr>
        <p:spPr bwMode="auto">
          <a:xfrm>
            <a:off x="4716463" y="5240338"/>
            <a:ext cx="1825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13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5" name="Rectangle 257"/>
          <p:cNvSpPr>
            <a:spLocks noChangeArrowheads="1"/>
          </p:cNvSpPr>
          <p:nvPr/>
        </p:nvSpPr>
        <p:spPr bwMode="auto">
          <a:xfrm>
            <a:off x="5126038" y="5240338"/>
            <a:ext cx="180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14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6" name="Rectangle 258"/>
          <p:cNvSpPr>
            <a:spLocks noChangeArrowheads="1"/>
          </p:cNvSpPr>
          <p:nvPr/>
        </p:nvSpPr>
        <p:spPr bwMode="auto">
          <a:xfrm>
            <a:off x="601663" y="2035175"/>
            <a:ext cx="3984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$7.00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7" name="Rectangle 259"/>
          <p:cNvSpPr>
            <a:spLocks noChangeArrowheads="1"/>
          </p:cNvSpPr>
          <p:nvPr/>
        </p:nvSpPr>
        <p:spPr bwMode="auto">
          <a:xfrm>
            <a:off x="701675" y="2308225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6.50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8" name="Rectangle 260"/>
          <p:cNvSpPr>
            <a:spLocks noChangeArrowheads="1"/>
          </p:cNvSpPr>
          <p:nvPr/>
        </p:nvSpPr>
        <p:spPr bwMode="auto">
          <a:xfrm>
            <a:off x="701675" y="2589213"/>
            <a:ext cx="3079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09" name="Rectangle 261"/>
          <p:cNvSpPr>
            <a:spLocks noChangeArrowheads="1"/>
          </p:cNvSpPr>
          <p:nvPr/>
        </p:nvSpPr>
        <p:spPr bwMode="auto">
          <a:xfrm>
            <a:off x="701675" y="2863850"/>
            <a:ext cx="3079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5.50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10" name="Rectangle 262"/>
          <p:cNvSpPr>
            <a:spLocks noChangeArrowheads="1"/>
          </p:cNvSpPr>
          <p:nvPr/>
        </p:nvSpPr>
        <p:spPr bwMode="auto">
          <a:xfrm>
            <a:off x="701675" y="3143250"/>
            <a:ext cx="307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5.00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11" name="Rectangle 263"/>
          <p:cNvSpPr>
            <a:spLocks noChangeArrowheads="1"/>
          </p:cNvSpPr>
          <p:nvPr/>
        </p:nvSpPr>
        <p:spPr bwMode="auto">
          <a:xfrm>
            <a:off x="701675" y="3422650"/>
            <a:ext cx="307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4.50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12" name="Rectangle 264"/>
          <p:cNvSpPr>
            <a:spLocks noChangeArrowheads="1"/>
          </p:cNvSpPr>
          <p:nvPr/>
        </p:nvSpPr>
        <p:spPr bwMode="auto">
          <a:xfrm>
            <a:off x="701675" y="3698875"/>
            <a:ext cx="307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4.00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13" name="Rectangle 265"/>
          <p:cNvSpPr>
            <a:spLocks noChangeArrowheads="1"/>
          </p:cNvSpPr>
          <p:nvPr/>
        </p:nvSpPr>
        <p:spPr bwMode="auto">
          <a:xfrm>
            <a:off x="701675" y="3976688"/>
            <a:ext cx="307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3.50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14" name="Rectangle 266"/>
          <p:cNvSpPr>
            <a:spLocks noChangeArrowheads="1"/>
          </p:cNvSpPr>
          <p:nvPr/>
        </p:nvSpPr>
        <p:spPr bwMode="auto">
          <a:xfrm>
            <a:off x="701675" y="4249738"/>
            <a:ext cx="3079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3.00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15" name="Oval 267"/>
          <p:cNvSpPr>
            <a:spLocks noChangeArrowheads="1"/>
          </p:cNvSpPr>
          <p:nvPr/>
        </p:nvSpPr>
        <p:spPr bwMode="auto">
          <a:xfrm>
            <a:off x="5173663" y="2103438"/>
            <a:ext cx="107950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16" name="Oval 268"/>
          <p:cNvSpPr>
            <a:spLocks noChangeArrowheads="1"/>
          </p:cNvSpPr>
          <p:nvPr/>
        </p:nvSpPr>
        <p:spPr bwMode="auto">
          <a:xfrm>
            <a:off x="4764088" y="2379663"/>
            <a:ext cx="109537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17" name="Oval 269"/>
          <p:cNvSpPr>
            <a:spLocks noChangeArrowheads="1"/>
          </p:cNvSpPr>
          <p:nvPr/>
        </p:nvSpPr>
        <p:spPr bwMode="auto">
          <a:xfrm>
            <a:off x="4356100" y="2655888"/>
            <a:ext cx="106363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18" name="Oval 270"/>
          <p:cNvSpPr>
            <a:spLocks noChangeArrowheads="1"/>
          </p:cNvSpPr>
          <p:nvPr/>
        </p:nvSpPr>
        <p:spPr bwMode="auto">
          <a:xfrm>
            <a:off x="3944938" y="2936875"/>
            <a:ext cx="109537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19" name="Oval 271"/>
          <p:cNvSpPr>
            <a:spLocks noChangeArrowheads="1"/>
          </p:cNvSpPr>
          <p:nvPr/>
        </p:nvSpPr>
        <p:spPr bwMode="auto">
          <a:xfrm>
            <a:off x="1900238" y="2103438"/>
            <a:ext cx="107950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0" name="Oval 272"/>
          <p:cNvSpPr>
            <a:spLocks noChangeArrowheads="1"/>
          </p:cNvSpPr>
          <p:nvPr/>
        </p:nvSpPr>
        <p:spPr bwMode="auto">
          <a:xfrm>
            <a:off x="2308225" y="2379663"/>
            <a:ext cx="109538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1" name="Oval 273"/>
          <p:cNvSpPr>
            <a:spLocks noChangeArrowheads="1"/>
          </p:cNvSpPr>
          <p:nvPr/>
        </p:nvSpPr>
        <p:spPr bwMode="auto">
          <a:xfrm>
            <a:off x="2719388" y="2655888"/>
            <a:ext cx="106362" cy="1127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2" name="Oval 274"/>
          <p:cNvSpPr>
            <a:spLocks noChangeArrowheads="1"/>
          </p:cNvSpPr>
          <p:nvPr/>
        </p:nvSpPr>
        <p:spPr bwMode="auto">
          <a:xfrm>
            <a:off x="3133725" y="2936875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3" name="Oval 275"/>
          <p:cNvSpPr>
            <a:spLocks noChangeArrowheads="1"/>
          </p:cNvSpPr>
          <p:nvPr/>
        </p:nvSpPr>
        <p:spPr bwMode="auto">
          <a:xfrm>
            <a:off x="3536950" y="3213100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4" name="Oval 276"/>
          <p:cNvSpPr>
            <a:spLocks noChangeArrowheads="1"/>
          </p:cNvSpPr>
          <p:nvPr/>
        </p:nvSpPr>
        <p:spPr bwMode="auto">
          <a:xfrm>
            <a:off x="3127375" y="3486150"/>
            <a:ext cx="109538" cy="1127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5" name="Oval 277"/>
          <p:cNvSpPr>
            <a:spLocks noChangeArrowheads="1"/>
          </p:cNvSpPr>
          <p:nvPr/>
        </p:nvSpPr>
        <p:spPr bwMode="auto">
          <a:xfrm>
            <a:off x="3944938" y="3486150"/>
            <a:ext cx="109537" cy="1127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6" name="Oval 278"/>
          <p:cNvSpPr>
            <a:spLocks noChangeArrowheads="1"/>
          </p:cNvSpPr>
          <p:nvPr/>
        </p:nvSpPr>
        <p:spPr bwMode="auto">
          <a:xfrm>
            <a:off x="4356100" y="3767138"/>
            <a:ext cx="106363" cy="1143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7" name="Oval 279"/>
          <p:cNvSpPr>
            <a:spLocks noChangeArrowheads="1"/>
          </p:cNvSpPr>
          <p:nvPr/>
        </p:nvSpPr>
        <p:spPr bwMode="auto">
          <a:xfrm>
            <a:off x="4764088" y="4043363"/>
            <a:ext cx="109537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8" name="Oval 280"/>
          <p:cNvSpPr>
            <a:spLocks noChangeArrowheads="1"/>
          </p:cNvSpPr>
          <p:nvPr/>
        </p:nvSpPr>
        <p:spPr bwMode="auto">
          <a:xfrm>
            <a:off x="5173663" y="4319588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29" name="Oval 281"/>
          <p:cNvSpPr>
            <a:spLocks noChangeArrowheads="1"/>
          </p:cNvSpPr>
          <p:nvPr/>
        </p:nvSpPr>
        <p:spPr bwMode="auto">
          <a:xfrm>
            <a:off x="2719388" y="3767138"/>
            <a:ext cx="106362" cy="1143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30" name="Oval 282"/>
          <p:cNvSpPr>
            <a:spLocks noChangeArrowheads="1"/>
          </p:cNvSpPr>
          <p:nvPr/>
        </p:nvSpPr>
        <p:spPr bwMode="auto">
          <a:xfrm>
            <a:off x="2308225" y="4043363"/>
            <a:ext cx="109538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31" name="Oval 283"/>
          <p:cNvSpPr>
            <a:spLocks noChangeArrowheads="1"/>
          </p:cNvSpPr>
          <p:nvPr/>
        </p:nvSpPr>
        <p:spPr bwMode="auto">
          <a:xfrm>
            <a:off x="1900238" y="4319588"/>
            <a:ext cx="107950" cy="11112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32" name="Rectangle 284"/>
          <p:cNvSpPr>
            <a:spLocks noChangeArrowheads="1"/>
          </p:cNvSpPr>
          <p:nvPr/>
        </p:nvSpPr>
        <p:spPr bwMode="auto">
          <a:xfrm>
            <a:off x="5302250" y="4295775"/>
            <a:ext cx="1298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D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53533" name="Rectangle 285"/>
          <p:cNvSpPr>
            <a:spLocks noChangeArrowheads="1"/>
          </p:cNvSpPr>
          <p:nvPr/>
        </p:nvSpPr>
        <p:spPr bwMode="auto">
          <a:xfrm>
            <a:off x="5319713" y="1933575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S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53534" name="Rectangle 286"/>
          <p:cNvSpPr>
            <a:spLocks noChangeArrowheads="1"/>
          </p:cNvSpPr>
          <p:nvPr/>
        </p:nvSpPr>
        <p:spPr bwMode="auto">
          <a:xfrm>
            <a:off x="3536950" y="2913063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E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53535" name="Line 287"/>
          <p:cNvSpPr>
            <a:spLocks noChangeShapeType="1"/>
          </p:cNvSpPr>
          <p:nvPr/>
        </p:nvSpPr>
        <p:spPr bwMode="auto">
          <a:xfrm flipH="1">
            <a:off x="1592263" y="5207000"/>
            <a:ext cx="3894137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36" name="Line 288"/>
          <p:cNvSpPr>
            <a:spLocks noChangeShapeType="1"/>
          </p:cNvSpPr>
          <p:nvPr/>
        </p:nvSpPr>
        <p:spPr bwMode="auto">
          <a:xfrm>
            <a:off x="2201863" y="3138488"/>
            <a:ext cx="220662" cy="7461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39" name="Freeform 291"/>
          <p:cNvSpPr>
            <a:spLocks/>
          </p:cNvSpPr>
          <p:nvPr/>
        </p:nvSpPr>
        <p:spPr bwMode="auto">
          <a:xfrm>
            <a:off x="1447800" y="2743200"/>
            <a:ext cx="727075" cy="465138"/>
          </a:xfrm>
          <a:custGeom>
            <a:avLst/>
            <a:gdLst>
              <a:gd name="T0" fmla="*/ 151 w 151"/>
              <a:gd name="T1" fmla="*/ 76 h 92"/>
              <a:gd name="T2" fmla="*/ 135 w 151"/>
              <a:gd name="T3" fmla="*/ 92 h 92"/>
              <a:gd name="T4" fmla="*/ 16 w 151"/>
              <a:gd name="T5" fmla="*/ 92 h 92"/>
              <a:gd name="T6" fmla="*/ 0 w 151"/>
              <a:gd name="T7" fmla="*/ 76 h 92"/>
              <a:gd name="T8" fmla="*/ 0 w 151"/>
              <a:gd name="T9" fmla="*/ 16 h 92"/>
              <a:gd name="T10" fmla="*/ 16 w 151"/>
              <a:gd name="T11" fmla="*/ 0 h 92"/>
              <a:gd name="T12" fmla="*/ 135 w 151"/>
              <a:gd name="T13" fmla="*/ 0 h 92"/>
              <a:gd name="T14" fmla="*/ 151 w 151"/>
              <a:gd name="T15" fmla="*/ 16 h 92"/>
              <a:gd name="T16" fmla="*/ 151 w 151"/>
              <a:gd name="T1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92">
                <a:moveTo>
                  <a:pt x="151" y="76"/>
                </a:moveTo>
                <a:cubicBezTo>
                  <a:pt x="151" y="85"/>
                  <a:pt x="144" y="92"/>
                  <a:pt x="135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7" y="92"/>
                  <a:pt x="0" y="85"/>
                  <a:pt x="0" y="7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35" y="0"/>
                  <a:pt x="135" y="0"/>
                  <a:pt x="135" y="0"/>
                </a:cubicBezTo>
                <a:cubicBezTo>
                  <a:pt x="144" y="0"/>
                  <a:pt x="151" y="8"/>
                  <a:pt x="151" y="16"/>
                </a:cubicBezTo>
                <a:lnTo>
                  <a:pt x="151" y="76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41" name="Rectangle 293"/>
          <p:cNvSpPr>
            <a:spLocks noChangeArrowheads="1"/>
          </p:cNvSpPr>
          <p:nvPr/>
        </p:nvSpPr>
        <p:spPr bwMode="auto">
          <a:xfrm>
            <a:off x="1524000" y="2743200"/>
            <a:ext cx="7350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The </a:t>
            </a:r>
            <a:r>
              <a:rPr lang="en-US" sz="1400" dirty="0" smtClean="0">
                <a:solidFill>
                  <a:srgbClr val="000000"/>
                </a:solidFill>
                <a:latin typeface="Myriad Pro" pitchFamily="34" charset="0"/>
              </a:rPr>
              <a:t>wedge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53542" name="Freeform 294"/>
          <p:cNvSpPr>
            <a:spLocks/>
          </p:cNvSpPr>
          <p:nvPr/>
        </p:nvSpPr>
        <p:spPr bwMode="auto">
          <a:xfrm>
            <a:off x="2928938" y="4533900"/>
            <a:ext cx="576262" cy="266700"/>
          </a:xfrm>
          <a:custGeom>
            <a:avLst/>
            <a:gdLst>
              <a:gd name="T0" fmla="*/ 113 w 113"/>
              <a:gd name="T1" fmla="*/ 42 h 58"/>
              <a:gd name="T2" fmla="*/ 97 w 113"/>
              <a:gd name="T3" fmla="*/ 58 h 58"/>
              <a:gd name="T4" fmla="*/ 16 w 113"/>
              <a:gd name="T5" fmla="*/ 58 h 58"/>
              <a:gd name="T6" fmla="*/ 0 w 113"/>
              <a:gd name="T7" fmla="*/ 42 h 58"/>
              <a:gd name="T8" fmla="*/ 0 w 113"/>
              <a:gd name="T9" fmla="*/ 16 h 58"/>
              <a:gd name="T10" fmla="*/ 16 w 113"/>
              <a:gd name="T11" fmla="*/ 0 h 58"/>
              <a:gd name="T12" fmla="*/ 97 w 113"/>
              <a:gd name="T13" fmla="*/ 0 h 58"/>
              <a:gd name="T14" fmla="*/ 113 w 113"/>
              <a:gd name="T15" fmla="*/ 16 h 58"/>
              <a:gd name="T16" fmla="*/ 113 w 113"/>
              <a:gd name="T17" fmla="*/ 4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" h="58">
                <a:moveTo>
                  <a:pt x="113" y="42"/>
                </a:moveTo>
                <a:cubicBezTo>
                  <a:pt x="113" y="51"/>
                  <a:pt x="106" y="58"/>
                  <a:pt x="97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7" y="58"/>
                  <a:pt x="0" y="51"/>
                  <a:pt x="0" y="4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lnTo>
                  <a:pt x="113" y="42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43" name="Rectangle 295"/>
          <p:cNvSpPr>
            <a:spLocks noChangeArrowheads="1"/>
          </p:cNvSpPr>
          <p:nvPr/>
        </p:nvSpPr>
        <p:spPr bwMode="auto">
          <a:xfrm>
            <a:off x="2978150" y="4572000"/>
            <a:ext cx="4603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Quota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44" name="Rectangle 296"/>
          <p:cNvSpPr>
            <a:spLocks noChangeArrowheads="1"/>
          </p:cNvSpPr>
          <p:nvPr/>
        </p:nvSpPr>
        <p:spPr bwMode="auto">
          <a:xfrm>
            <a:off x="2820988" y="5661025"/>
            <a:ext cx="2592387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Quantity of rides (millions per year)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3545" name="Rectangle 297"/>
          <p:cNvSpPr>
            <a:spLocks noChangeArrowheads="1"/>
          </p:cNvSpPr>
          <p:nvPr/>
        </p:nvSpPr>
        <p:spPr bwMode="auto">
          <a:xfrm>
            <a:off x="381000" y="1066800"/>
            <a:ext cx="990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Fare </a:t>
            </a:r>
          </a:p>
          <a:p>
            <a:pPr marL="1588" indent="-1588"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(per ride)</a:t>
            </a:r>
            <a:endParaRPr lang="en-US" sz="1400">
              <a:latin typeface="Tahoma" pitchFamily="34" charset="0"/>
            </a:endParaRPr>
          </a:p>
        </p:txBody>
      </p:sp>
      <p:cxnSp>
        <p:nvCxnSpPr>
          <p:cNvPr id="2" name="Straight Connector 86"/>
          <p:cNvCxnSpPr>
            <a:cxnSpLocks noChangeShapeType="1"/>
          </p:cNvCxnSpPr>
          <p:nvPr/>
        </p:nvCxnSpPr>
        <p:spPr bwMode="auto">
          <a:xfrm>
            <a:off x="1330325" y="3819525"/>
            <a:ext cx="1422400" cy="0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Connector 86"/>
          <p:cNvCxnSpPr>
            <a:cxnSpLocks noChangeShapeType="1"/>
          </p:cNvCxnSpPr>
          <p:nvPr/>
        </p:nvCxnSpPr>
        <p:spPr bwMode="auto">
          <a:xfrm>
            <a:off x="1330325" y="2706688"/>
            <a:ext cx="1422400" cy="0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5" name="TextBox 144"/>
          <p:cNvSpPr txBox="1"/>
          <p:nvPr/>
        </p:nvSpPr>
        <p:spPr>
          <a:xfrm>
            <a:off x="5943600" y="5029200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A:  Demand Price</a:t>
            </a:r>
          </a:p>
          <a:p>
            <a:r>
              <a:rPr lang="en-US" b="1" dirty="0" smtClean="0"/>
              <a:t>B:  Supply Price</a:t>
            </a:r>
            <a:endParaRPr lang="en-US" b="1" dirty="0"/>
          </a:p>
        </p:txBody>
      </p:sp>
      <p:sp>
        <p:nvSpPr>
          <p:cNvPr id="146" name="Rectangle 145"/>
          <p:cNvSpPr/>
          <p:nvPr/>
        </p:nvSpPr>
        <p:spPr>
          <a:xfrm>
            <a:off x="152400" y="5934670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90033"/>
                </a:solidFill>
                <a:latin typeface="Candara" pitchFamily="34" charset="0"/>
              </a:rPr>
              <a:t>The Wedge, or Quota, rent:</a:t>
            </a:r>
            <a:r>
              <a:rPr lang="en-US" dirty="0" smtClean="0">
                <a:latin typeface="Candara" pitchFamily="34" charset="0"/>
              </a:rPr>
              <a:t> the difference between the demand price and the supply price at the quota limit.  Equal to the market price of the license when the license is traded.</a:t>
            </a:r>
            <a:endParaRPr lang="en-US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48598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03" grpId="0" animBg="1"/>
      <p:bldP spid="53404" grpId="0" animBg="1"/>
      <p:bldP spid="53464" grpId="0" animBg="1"/>
      <p:bldP spid="53465" grpId="0" animBg="1"/>
      <p:bldP spid="53466" grpId="0"/>
      <p:bldP spid="53467" grpId="0"/>
      <p:bldP spid="53468" grpId="0" animBg="1"/>
      <p:bldP spid="53469" grpId="0" animBg="1"/>
      <p:bldP spid="53470" grpId="0" animBg="1"/>
      <p:bldP spid="53521" grpId="1" animBg="1"/>
      <p:bldP spid="53536" grpId="0" animBg="1"/>
      <p:bldP spid="53539" grpId="0" animBg="1"/>
      <p:bldP spid="53541" grpId="0"/>
      <p:bldP spid="53542" grpId="0" animBg="1"/>
      <p:bldP spid="53543" grpId="0"/>
      <p:bldP spid="5354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Controls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990033"/>
                </a:solidFill>
              </a:rPr>
              <a:t>P</a:t>
            </a:r>
            <a:r>
              <a:rPr lang="en-US" dirty="0" smtClean="0">
                <a:solidFill>
                  <a:srgbClr val="990033"/>
                </a:solidFill>
              </a:rPr>
              <a:t>rice controls: </a:t>
            </a:r>
            <a:r>
              <a:rPr lang="en-US" b="0" dirty="0"/>
              <a:t>legal restrictions on how high or low a market </a:t>
            </a:r>
            <a:r>
              <a:rPr lang="en-US" b="0" dirty="0" smtClean="0"/>
              <a:t>price may </a:t>
            </a:r>
            <a:r>
              <a:rPr lang="en-US" b="0" dirty="0"/>
              <a:t>go.  </a:t>
            </a:r>
            <a:endParaRPr lang="en-US" b="0" dirty="0" smtClean="0"/>
          </a:p>
          <a:p>
            <a:r>
              <a:rPr lang="en-US" b="0" dirty="0" smtClean="0"/>
              <a:t>There </a:t>
            </a:r>
            <a:r>
              <a:rPr lang="en-US" b="0" dirty="0" smtClean="0"/>
              <a:t>are </a:t>
            </a:r>
            <a:r>
              <a:rPr lang="en-US" dirty="0" smtClean="0"/>
              <a:t>two main types:</a:t>
            </a:r>
            <a:endParaRPr lang="en-US" dirty="0"/>
          </a:p>
          <a:p>
            <a:pPr lvl="1"/>
            <a:r>
              <a:rPr lang="en-US" sz="3200" dirty="0">
                <a:solidFill>
                  <a:srgbClr val="990033"/>
                </a:solidFill>
              </a:rPr>
              <a:t>Price </a:t>
            </a:r>
            <a:r>
              <a:rPr lang="en-US" sz="3200" dirty="0" smtClean="0">
                <a:solidFill>
                  <a:srgbClr val="990033"/>
                </a:solidFill>
              </a:rPr>
              <a:t>ceiling: </a:t>
            </a:r>
            <a:r>
              <a:rPr lang="en-US" sz="3200" b="0" dirty="0"/>
              <a:t>a </a:t>
            </a:r>
            <a:r>
              <a:rPr lang="en-US" sz="3200" dirty="0"/>
              <a:t>maximum price </a:t>
            </a:r>
            <a:r>
              <a:rPr lang="en-US" sz="3200" b="0" dirty="0"/>
              <a:t>sellers are allowed to charge </a:t>
            </a:r>
            <a:r>
              <a:rPr lang="en-US" sz="3200" b="0" i="1" dirty="0" smtClean="0"/>
              <a:t> 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(usually set BELOW equilibrium).</a:t>
            </a:r>
            <a:endParaRPr lang="en-US" sz="3200" i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200" dirty="0" smtClean="0">
                <a:solidFill>
                  <a:srgbClr val="990033"/>
                </a:solidFill>
              </a:rPr>
              <a:t>Price floor: </a:t>
            </a:r>
            <a:r>
              <a:rPr lang="en-US" sz="3200" b="0" dirty="0" smtClean="0"/>
              <a:t>a </a:t>
            </a:r>
            <a:r>
              <a:rPr lang="en-US" sz="3200" dirty="0"/>
              <a:t>minimum price </a:t>
            </a:r>
            <a:r>
              <a:rPr lang="en-US" sz="3200" b="0" dirty="0"/>
              <a:t>buyers are required to pay </a:t>
            </a:r>
            <a:r>
              <a:rPr lang="en-US" sz="3200" b="0" i="1" dirty="0" smtClean="0"/>
              <a:t>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</a:rPr>
              <a:t>(usually set 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ABOVE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</a:rPr>
              <a:t>equilibrium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).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27357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/>
              <a:t>The Effects of a Price Ceiling: Shortage</a:t>
            </a:r>
          </a:p>
        </p:txBody>
      </p:sp>
      <p:sp>
        <p:nvSpPr>
          <p:cNvPr id="31799" name="Line 55"/>
          <p:cNvSpPr>
            <a:spLocks noChangeShapeType="1"/>
          </p:cNvSpPr>
          <p:nvPr/>
        </p:nvSpPr>
        <p:spPr bwMode="auto">
          <a:xfrm>
            <a:off x="2366963" y="1916113"/>
            <a:ext cx="13811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0" name="Line 56"/>
          <p:cNvSpPr>
            <a:spLocks noChangeShapeType="1"/>
          </p:cNvSpPr>
          <p:nvPr/>
        </p:nvSpPr>
        <p:spPr bwMode="auto">
          <a:xfrm>
            <a:off x="2366963" y="2679700"/>
            <a:ext cx="13811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1" name="Line 57"/>
          <p:cNvSpPr>
            <a:spLocks noChangeShapeType="1"/>
          </p:cNvSpPr>
          <p:nvPr/>
        </p:nvSpPr>
        <p:spPr bwMode="auto">
          <a:xfrm>
            <a:off x="2366963" y="3440113"/>
            <a:ext cx="13811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2" name="Line 58"/>
          <p:cNvSpPr>
            <a:spLocks noChangeShapeType="1"/>
          </p:cNvSpPr>
          <p:nvPr/>
        </p:nvSpPr>
        <p:spPr bwMode="auto">
          <a:xfrm>
            <a:off x="2366963" y="4968875"/>
            <a:ext cx="13811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3" name="Line 59"/>
          <p:cNvSpPr>
            <a:spLocks noChangeShapeType="1"/>
          </p:cNvSpPr>
          <p:nvPr/>
        </p:nvSpPr>
        <p:spPr bwMode="auto">
          <a:xfrm>
            <a:off x="6677025" y="5589588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4" name="Line 60"/>
          <p:cNvSpPr>
            <a:spLocks noChangeShapeType="1"/>
          </p:cNvSpPr>
          <p:nvPr/>
        </p:nvSpPr>
        <p:spPr bwMode="auto">
          <a:xfrm>
            <a:off x="6637338" y="4048125"/>
            <a:ext cx="0" cy="1381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5" name="Line 61"/>
          <p:cNvSpPr>
            <a:spLocks noChangeShapeType="1"/>
          </p:cNvSpPr>
          <p:nvPr/>
        </p:nvSpPr>
        <p:spPr bwMode="auto">
          <a:xfrm>
            <a:off x="5813425" y="5589588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6" name="Line 62"/>
          <p:cNvSpPr>
            <a:spLocks noChangeShapeType="1"/>
          </p:cNvSpPr>
          <p:nvPr/>
        </p:nvSpPr>
        <p:spPr bwMode="auto">
          <a:xfrm>
            <a:off x="4087813" y="5589588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7" name="Line 63"/>
          <p:cNvSpPr>
            <a:spLocks noChangeShapeType="1"/>
          </p:cNvSpPr>
          <p:nvPr/>
        </p:nvSpPr>
        <p:spPr bwMode="auto">
          <a:xfrm>
            <a:off x="4951413" y="5589588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8" name="Line 64"/>
          <p:cNvSpPr>
            <a:spLocks noChangeShapeType="1"/>
          </p:cNvSpPr>
          <p:nvPr/>
        </p:nvSpPr>
        <p:spPr bwMode="auto">
          <a:xfrm>
            <a:off x="3230563" y="5589588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09" name="Freeform 65"/>
          <p:cNvSpPr>
            <a:spLocks/>
          </p:cNvSpPr>
          <p:nvPr/>
        </p:nvSpPr>
        <p:spPr bwMode="auto">
          <a:xfrm>
            <a:off x="2366963" y="5403850"/>
            <a:ext cx="374650" cy="325438"/>
          </a:xfrm>
          <a:custGeom>
            <a:avLst/>
            <a:gdLst>
              <a:gd name="T0" fmla="*/ 156 w 156"/>
              <a:gd name="T1" fmla="*/ 133 h 133"/>
              <a:gd name="T2" fmla="*/ 0 w 156"/>
              <a:gd name="T3" fmla="*/ 133 h 133"/>
              <a:gd name="T4" fmla="*/ 0 w 156"/>
              <a:gd name="T5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" h="133">
                <a:moveTo>
                  <a:pt x="156" y="133"/>
                </a:moveTo>
                <a:lnTo>
                  <a:pt x="0" y="133"/>
                </a:lnTo>
                <a:lnTo>
                  <a:pt x="0" y="0"/>
                </a:ln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10" name="Line 66"/>
          <p:cNvSpPr>
            <a:spLocks noChangeShapeType="1"/>
          </p:cNvSpPr>
          <p:nvPr/>
        </p:nvSpPr>
        <p:spPr bwMode="auto">
          <a:xfrm flipH="1">
            <a:off x="2628900" y="5729288"/>
            <a:ext cx="447992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11" name="Line 67"/>
          <p:cNvSpPr>
            <a:spLocks noChangeShapeType="1"/>
          </p:cNvSpPr>
          <p:nvPr/>
        </p:nvSpPr>
        <p:spPr bwMode="auto">
          <a:xfrm flipV="1">
            <a:off x="2305050" y="5275263"/>
            <a:ext cx="120650" cy="7143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12" name="Rectangle 68"/>
          <p:cNvSpPr>
            <a:spLocks noChangeArrowheads="1"/>
          </p:cNvSpPr>
          <p:nvPr/>
        </p:nvSpPr>
        <p:spPr bwMode="auto">
          <a:xfrm>
            <a:off x="3101975" y="5768975"/>
            <a:ext cx="2174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1.6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13" name="Rectangle 69"/>
          <p:cNvSpPr>
            <a:spLocks noChangeArrowheads="1"/>
          </p:cNvSpPr>
          <p:nvPr/>
        </p:nvSpPr>
        <p:spPr bwMode="auto">
          <a:xfrm>
            <a:off x="2159000" y="5768975"/>
            <a:ext cx="904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14" name="Rectangle 70"/>
          <p:cNvSpPr>
            <a:spLocks noChangeArrowheads="1"/>
          </p:cNvSpPr>
          <p:nvPr/>
        </p:nvSpPr>
        <p:spPr bwMode="auto">
          <a:xfrm>
            <a:off x="3965575" y="5768975"/>
            <a:ext cx="219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1.8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15" name="Rectangle 71"/>
          <p:cNvSpPr>
            <a:spLocks noChangeArrowheads="1"/>
          </p:cNvSpPr>
          <p:nvPr/>
        </p:nvSpPr>
        <p:spPr bwMode="auto">
          <a:xfrm>
            <a:off x="4827588" y="5768975"/>
            <a:ext cx="2174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2.0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16" name="Rectangle 72"/>
          <p:cNvSpPr>
            <a:spLocks noChangeArrowheads="1"/>
          </p:cNvSpPr>
          <p:nvPr/>
        </p:nvSpPr>
        <p:spPr bwMode="auto">
          <a:xfrm>
            <a:off x="5691188" y="5768975"/>
            <a:ext cx="219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2.2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17" name="Rectangle 73"/>
          <p:cNvSpPr>
            <a:spLocks noChangeArrowheads="1"/>
          </p:cNvSpPr>
          <p:nvPr/>
        </p:nvSpPr>
        <p:spPr bwMode="auto">
          <a:xfrm>
            <a:off x="6551613" y="5768975"/>
            <a:ext cx="219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2.4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18" name="Rectangle 74"/>
          <p:cNvSpPr>
            <a:spLocks noChangeArrowheads="1"/>
          </p:cNvSpPr>
          <p:nvPr/>
        </p:nvSpPr>
        <p:spPr bwMode="auto">
          <a:xfrm>
            <a:off x="1697038" y="1793875"/>
            <a:ext cx="4905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$1,400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19" name="Rectangle 75"/>
          <p:cNvSpPr>
            <a:spLocks noChangeArrowheads="1"/>
          </p:cNvSpPr>
          <p:nvPr/>
        </p:nvSpPr>
        <p:spPr bwMode="auto">
          <a:xfrm>
            <a:off x="1801813" y="2555875"/>
            <a:ext cx="3968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1,200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20" name="Rectangle 76"/>
          <p:cNvSpPr>
            <a:spLocks noChangeArrowheads="1"/>
          </p:cNvSpPr>
          <p:nvPr/>
        </p:nvSpPr>
        <p:spPr bwMode="auto">
          <a:xfrm>
            <a:off x="1801813" y="3322638"/>
            <a:ext cx="3968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1,000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21" name="Rectangle 77"/>
          <p:cNvSpPr>
            <a:spLocks noChangeArrowheads="1"/>
          </p:cNvSpPr>
          <p:nvPr/>
        </p:nvSpPr>
        <p:spPr bwMode="auto">
          <a:xfrm>
            <a:off x="1949450" y="4079875"/>
            <a:ext cx="2714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22" name="Rectangle 78"/>
          <p:cNvSpPr>
            <a:spLocks noChangeArrowheads="1"/>
          </p:cNvSpPr>
          <p:nvPr/>
        </p:nvSpPr>
        <p:spPr bwMode="auto">
          <a:xfrm>
            <a:off x="1949450" y="4843463"/>
            <a:ext cx="271463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23" name="Rectangle 79"/>
          <p:cNvSpPr>
            <a:spLocks noChangeArrowheads="1"/>
          </p:cNvSpPr>
          <p:nvPr/>
        </p:nvSpPr>
        <p:spPr bwMode="auto">
          <a:xfrm>
            <a:off x="5867400" y="6019800"/>
            <a:ext cx="244475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Quantity of apartments (millions)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24" name="Rectangle 80"/>
          <p:cNvSpPr>
            <a:spLocks noChangeArrowheads="1"/>
          </p:cNvSpPr>
          <p:nvPr/>
        </p:nvSpPr>
        <p:spPr bwMode="auto">
          <a:xfrm>
            <a:off x="1066800" y="990600"/>
            <a:ext cx="1295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Monthly rent (per apartment)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25" name="Rectangle 81"/>
          <p:cNvSpPr>
            <a:spLocks noChangeArrowheads="1"/>
          </p:cNvSpPr>
          <p:nvPr/>
        </p:nvSpPr>
        <p:spPr bwMode="auto">
          <a:xfrm>
            <a:off x="6710363" y="4910138"/>
            <a:ext cx="119062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D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1826" name="Rectangle 82"/>
          <p:cNvSpPr>
            <a:spLocks noChangeArrowheads="1"/>
          </p:cNvSpPr>
          <p:nvPr/>
        </p:nvSpPr>
        <p:spPr bwMode="auto">
          <a:xfrm>
            <a:off x="6696075" y="1660525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 dirty="0">
                <a:solidFill>
                  <a:srgbClr val="000000"/>
                </a:solidFill>
                <a:latin typeface="Myriad Pro" pitchFamily="34" charset="0"/>
              </a:rPr>
              <a:t>S</a:t>
            </a:r>
            <a:endParaRPr lang="en-US" sz="1400" i="1" dirty="0">
              <a:latin typeface="Tahoma" pitchFamily="34" charset="0"/>
            </a:endParaRPr>
          </a:p>
        </p:txBody>
      </p:sp>
      <p:sp>
        <p:nvSpPr>
          <p:cNvPr id="31827" name="Line 83"/>
          <p:cNvSpPr>
            <a:spLocks noChangeShapeType="1"/>
          </p:cNvSpPr>
          <p:nvPr/>
        </p:nvSpPr>
        <p:spPr bwMode="auto">
          <a:xfrm>
            <a:off x="2366963" y="4203700"/>
            <a:ext cx="4741862" cy="0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28" name="Line 84"/>
          <p:cNvSpPr>
            <a:spLocks noChangeShapeType="1"/>
          </p:cNvSpPr>
          <p:nvPr/>
        </p:nvSpPr>
        <p:spPr bwMode="auto">
          <a:xfrm flipV="1">
            <a:off x="2366963" y="1022350"/>
            <a:ext cx="0" cy="42910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29" name="Line 85"/>
          <p:cNvSpPr>
            <a:spLocks noChangeShapeType="1"/>
          </p:cNvSpPr>
          <p:nvPr/>
        </p:nvSpPr>
        <p:spPr bwMode="auto">
          <a:xfrm>
            <a:off x="3230563" y="1916113"/>
            <a:ext cx="3446462" cy="3052762"/>
          </a:xfrm>
          <a:prstGeom prst="line">
            <a:avLst/>
          </a:prstGeom>
          <a:noFill/>
          <a:ln w="30163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30" name="Line 86"/>
          <p:cNvSpPr>
            <a:spLocks noChangeShapeType="1"/>
          </p:cNvSpPr>
          <p:nvPr/>
        </p:nvSpPr>
        <p:spPr bwMode="auto">
          <a:xfrm flipH="1">
            <a:off x="3230563" y="1916113"/>
            <a:ext cx="3446462" cy="3052762"/>
          </a:xfrm>
          <a:prstGeom prst="line">
            <a:avLst/>
          </a:prstGeom>
          <a:noFill/>
          <a:ln w="30163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31" name="Rectangle 87"/>
          <p:cNvSpPr>
            <a:spLocks noChangeArrowheads="1"/>
          </p:cNvSpPr>
          <p:nvPr/>
        </p:nvSpPr>
        <p:spPr bwMode="auto">
          <a:xfrm>
            <a:off x="4897438" y="3111500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 dirty="0">
                <a:solidFill>
                  <a:srgbClr val="000000"/>
                </a:solidFill>
                <a:latin typeface="Myriad Pro" pitchFamily="34" charset="0"/>
              </a:rPr>
              <a:t>E</a:t>
            </a:r>
            <a:endParaRPr lang="en-US" sz="1400" i="1" dirty="0">
              <a:latin typeface="Tahoma" pitchFamily="34" charset="0"/>
            </a:endParaRPr>
          </a:p>
        </p:txBody>
      </p:sp>
      <p:sp>
        <p:nvSpPr>
          <p:cNvPr id="31832" name="Rectangle 88"/>
          <p:cNvSpPr>
            <a:spLocks noChangeArrowheads="1"/>
          </p:cNvSpPr>
          <p:nvPr/>
        </p:nvSpPr>
        <p:spPr bwMode="auto">
          <a:xfrm>
            <a:off x="5770563" y="3875088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 dirty="0">
                <a:solidFill>
                  <a:srgbClr val="000000"/>
                </a:solidFill>
                <a:latin typeface="Myriad Pro" pitchFamily="34" charset="0"/>
              </a:rPr>
              <a:t>B</a:t>
            </a:r>
            <a:endParaRPr lang="en-US" sz="1400" i="1" dirty="0">
              <a:latin typeface="Tahoma" pitchFamily="34" charset="0"/>
            </a:endParaRPr>
          </a:p>
        </p:txBody>
      </p:sp>
      <p:sp>
        <p:nvSpPr>
          <p:cNvPr id="31833" name="Oval 89"/>
          <p:cNvSpPr>
            <a:spLocks noChangeArrowheads="1"/>
          </p:cNvSpPr>
          <p:nvPr/>
        </p:nvSpPr>
        <p:spPr bwMode="auto">
          <a:xfrm>
            <a:off x="4895850" y="3381375"/>
            <a:ext cx="112713" cy="1143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34" name="Oval 90"/>
          <p:cNvSpPr>
            <a:spLocks noChangeArrowheads="1"/>
          </p:cNvSpPr>
          <p:nvPr/>
        </p:nvSpPr>
        <p:spPr bwMode="auto">
          <a:xfrm>
            <a:off x="4032250" y="4146550"/>
            <a:ext cx="112713" cy="1158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35" name="Oval 91"/>
          <p:cNvSpPr>
            <a:spLocks noChangeArrowheads="1"/>
          </p:cNvSpPr>
          <p:nvPr/>
        </p:nvSpPr>
        <p:spPr bwMode="auto">
          <a:xfrm>
            <a:off x="5757863" y="4146550"/>
            <a:ext cx="112712" cy="1158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36" name="Rectangle 92"/>
          <p:cNvSpPr>
            <a:spLocks noChangeArrowheads="1"/>
          </p:cNvSpPr>
          <p:nvPr/>
        </p:nvSpPr>
        <p:spPr bwMode="auto">
          <a:xfrm>
            <a:off x="3994150" y="3875088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 dirty="0">
                <a:solidFill>
                  <a:srgbClr val="000000"/>
                </a:solidFill>
                <a:latin typeface="Myriad Pro" pitchFamily="34" charset="0"/>
              </a:rPr>
              <a:t>A</a:t>
            </a:r>
            <a:endParaRPr lang="en-US" sz="1400" i="1" dirty="0">
              <a:latin typeface="Tahoma" pitchFamily="34" charset="0"/>
            </a:endParaRPr>
          </a:p>
        </p:txBody>
      </p:sp>
      <p:sp>
        <p:nvSpPr>
          <p:cNvPr id="31837" name="Freeform 93"/>
          <p:cNvSpPr>
            <a:spLocks/>
          </p:cNvSpPr>
          <p:nvPr/>
        </p:nvSpPr>
        <p:spPr bwMode="auto">
          <a:xfrm>
            <a:off x="4087813" y="4262438"/>
            <a:ext cx="1725612" cy="144462"/>
          </a:xfrm>
          <a:custGeom>
            <a:avLst/>
            <a:gdLst>
              <a:gd name="T0" fmla="*/ 0 w 304"/>
              <a:gd name="T1" fmla="*/ 0 h 25"/>
              <a:gd name="T2" fmla="*/ 16 w 304"/>
              <a:gd name="T3" fmla="*/ 15 h 25"/>
              <a:gd name="T4" fmla="*/ 142 w 304"/>
              <a:gd name="T5" fmla="*/ 15 h 25"/>
              <a:gd name="T6" fmla="*/ 152 w 304"/>
              <a:gd name="T7" fmla="*/ 25 h 25"/>
              <a:gd name="T8" fmla="*/ 163 w 304"/>
              <a:gd name="T9" fmla="*/ 15 h 25"/>
              <a:gd name="T10" fmla="*/ 288 w 304"/>
              <a:gd name="T11" fmla="*/ 15 h 25"/>
              <a:gd name="T12" fmla="*/ 304 w 304"/>
              <a:gd name="T1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4" h="25">
                <a:moveTo>
                  <a:pt x="0" y="0"/>
                </a:moveTo>
                <a:cubicBezTo>
                  <a:pt x="0" y="10"/>
                  <a:pt x="3" y="15"/>
                  <a:pt x="16" y="15"/>
                </a:cubicBezTo>
                <a:cubicBezTo>
                  <a:pt x="19" y="15"/>
                  <a:pt x="139" y="15"/>
                  <a:pt x="142" y="15"/>
                </a:cubicBezTo>
                <a:cubicBezTo>
                  <a:pt x="145" y="15"/>
                  <a:pt x="152" y="17"/>
                  <a:pt x="152" y="25"/>
                </a:cubicBezTo>
                <a:cubicBezTo>
                  <a:pt x="152" y="17"/>
                  <a:pt x="159" y="15"/>
                  <a:pt x="163" y="15"/>
                </a:cubicBezTo>
                <a:cubicBezTo>
                  <a:pt x="165" y="15"/>
                  <a:pt x="286" y="15"/>
                  <a:pt x="288" y="15"/>
                </a:cubicBezTo>
                <a:cubicBezTo>
                  <a:pt x="302" y="15"/>
                  <a:pt x="304" y="10"/>
                  <a:pt x="304" y="0"/>
                </a:cubicBezTo>
              </a:path>
            </a:pathLst>
          </a:custGeom>
          <a:noFill/>
          <a:ln w="22225" cap="flat">
            <a:solidFill>
              <a:srgbClr val="6D6F7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38" name="Freeform 94"/>
          <p:cNvSpPr>
            <a:spLocks/>
          </p:cNvSpPr>
          <p:nvPr/>
        </p:nvSpPr>
        <p:spPr bwMode="auto">
          <a:xfrm>
            <a:off x="4156075" y="4478337"/>
            <a:ext cx="1592263" cy="962026"/>
          </a:xfrm>
          <a:custGeom>
            <a:avLst/>
            <a:gdLst>
              <a:gd name="T0" fmla="*/ 281 w 281"/>
              <a:gd name="T1" fmla="*/ 157 h 173"/>
              <a:gd name="T2" fmla="*/ 265 w 281"/>
              <a:gd name="T3" fmla="*/ 173 h 173"/>
              <a:gd name="T4" fmla="*/ 16 w 281"/>
              <a:gd name="T5" fmla="*/ 173 h 173"/>
              <a:gd name="T6" fmla="*/ 0 w 281"/>
              <a:gd name="T7" fmla="*/ 157 h 173"/>
              <a:gd name="T8" fmla="*/ 0 w 281"/>
              <a:gd name="T9" fmla="*/ 16 h 173"/>
              <a:gd name="T10" fmla="*/ 16 w 281"/>
              <a:gd name="T11" fmla="*/ 0 h 173"/>
              <a:gd name="T12" fmla="*/ 265 w 281"/>
              <a:gd name="T13" fmla="*/ 0 h 173"/>
              <a:gd name="T14" fmla="*/ 281 w 281"/>
              <a:gd name="T15" fmla="*/ 16 h 173"/>
              <a:gd name="T16" fmla="*/ 281 w 281"/>
              <a:gd name="T17" fmla="*/ 157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1" h="173">
                <a:moveTo>
                  <a:pt x="281" y="157"/>
                </a:moveTo>
                <a:cubicBezTo>
                  <a:pt x="281" y="165"/>
                  <a:pt x="274" y="173"/>
                  <a:pt x="265" y="173"/>
                </a:cubicBezTo>
                <a:cubicBezTo>
                  <a:pt x="16" y="173"/>
                  <a:pt x="16" y="173"/>
                  <a:pt x="16" y="173"/>
                </a:cubicBezTo>
                <a:cubicBezTo>
                  <a:pt x="7" y="173"/>
                  <a:pt x="0" y="165"/>
                  <a:pt x="0" y="15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74" y="0"/>
                  <a:pt x="281" y="7"/>
                  <a:pt x="281" y="16"/>
                </a:cubicBezTo>
                <a:lnTo>
                  <a:pt x="281" y="15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39" name="Rectangle 95"/>
          <p:cNvSpPr>
            <a:spLocks noChangeArrowheads="1"/>
          </p:cNvSpPr>
          <p:nvPr/>
        </p:nvSpPr>
        <p:spPr bwMode="auto">
          <a:xfrm>
            <a:off x="4205816" y="4563008"/>
            <a:ext cx="1614488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Housing shortage of 400,000 apartments caused by price ceiling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31840" name="Freeform 96"/>
          <p:cNvSpPr>
            <a:spLocks/>
          </p:cNvSpPr>
          <p:nvPr/>
        </p:nvSpPr>
        <p:spPr bwMode="auto">
          <a:xfrm>
            <a:off x="6305551" y="3551239"/>
            <a:ext cx="687388" cy="549275"/>
          </a:xfrm>
          <a:custGeom>
            <a:avLst/>
            <a:gdLst>
              <a:gd name="T0" fmla="*/ 121 w 121"/>
              <a:gd name="T1" fmla="*/ 79 h 95"/>
              <a:gd name="T2" fmla="*/ 105 w 121"/>
              <a:gd name="T3" fmla="*/ 95 h 95"/>
              <a:gd name="T4" fmla="*/ 16 w 121"/>
              <a:gd name="T5" fmla="*/ 95 h 95"/>
              <a:gd name="T6" fmla="*/ 0 w 121"/>
              <a:gd name="T7" fmla="*/ 79 h 95"/>
              <a:gd name="T8" fmla="*/ 0 w 121"/>
              <a:gd name="T9" fmla="*/ 16 h 95"/>
              <a:gd name="T10" fmla="*/ 16 w 121"/>
              <a:gd name="T11" fmla="*/ 0 h 95"/>
              <a:gd name="T12" fmla="*/ 105 w 121"/>
              <a:gd name="T13" fmla="*/ 0 h 95"/>
              <a:gd name="T14" fmla="*/ 121 w 121"/>
              <a:gd name="T15" fmla="*/ 16 h 95"/>
              <a:gd name="T16" fmla="*/ 121 w 121"/>
              <a:gd name="T17" fmla="*/ 79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" h="95">
                <a:moveTo>
                  <a:pt x="121" y="79"/>
                </a:moveTo>
                <a:cubicBezTo>
                  <a:pt x="121" y="88"/>
                  <a:pt x="113" y="95"/>
                  <a:pt x="105" y="95"/>
                </a:cubicBezTo>
                <a:cubicBezTo>
                  <a:pt x="16" y="95"/>
                  <a:pt x="16" y="95"/>
                  <a:pt x="16" y="95"/>
                </a:cubicBezTo>
                <a:cubicBezTo>
                  <a:pt x="7" y="95"/>
                  <a:pt x="0" y="88"/>
                  <a:pt x="0" y="79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13" y="0"/>
                  <a:pt x="121" y="7"/>
                  <a:pt x="121" y="16"/>
                </a:cubicBezTo>
                <a:lnTo>
                  <a:pt x="121" y="79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41" name="Rectangle 97"/>
          <p:cNvSpPr>
            <a:spLocks noChangeArrowheads="1"/>
          </p:cNvSpPr>
          <p:nvPr/>
        </p:nvSpPr>
        <p:spPr bwMode="auto">
          <a:xfrm>
            <a:off x="6378575" y="3587750"/>
            <a:ext cx="72707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Price ceiling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31842" name="Line 98"/>
          <p:cNvSpPr>
            <a:spLocks noChangeShapeType="1"/>
          </p:cNvSpPr>
          <p:nvPr/>
        </p:nvSpPr>
        <p:spPr bwMode="auto">
          <a:xfrm flipV="1">
            <a:off x="2305050" y="5368925"/>
            <a:ext cx="115888" cy="7143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43" name="Line 99"/>
          <p:cNvSpPr>
            <a:spLocks noChangeShapeType="1"/>
          </p:cNvSpPr>
          <p:nvPr/>
        </p:nvSpPr>
        <p:spPr bwMode="auto">
          <a:xfrm flipH="1">
            <a:off x="2703513" y="5670550"/>
            <a:ext cx="68262" cy="1238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44" name="Line 100"/>
          <p:cNvSpPr>
            <a:spLocks noChangeShapeType="1"/>
          </p:cNvSpPr>
          <p:nvPr/>
        </p:nvSpPr>
        <p:spPr bwMode="auto">
          <a:xfrm flipH="1">
            <a:off x="2795588" y="5670550"/>
            <a:ext cx="66675" cy="1238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45" name="Freeform 101"/>
          <p:cNvSpPr>
            <a:spLocks/>
          </p:cNvSpPr>
          <p:nvPr/>
        </p:nvSpPr>
        <p:spPr bwMode="auto">
          <a:xfrm>
            <a:off x="2736850" y="5713413"/>
            <a:ext cx="92075" cy="26987"/>
          </a:xfrm>
          <a:custGeom>
            <a:avLst/>
            <a:gdLst>
              <a:gd name="T0" fmla="*/ 0 w 38"/>
              <a:gd name="T1" fmla="*/ 11 h 11"/>
              <a:gd name="T2" fmla="*/ 7 w 38"/>
              <a:gd name="T3" fmla="*/ 0 h 11"/>
              <a:gd name="T4" fmla="*/ 38 w 38"/>
              <a:gd name="T5" fmla="*/ 2 h 11"/>
              <a:gd name="T6" fmla="*/ 33 w 38"/>
              <a:gd name="T7" fmla="*/ 11 h 11"/>
              <a:gd name="T8" fmla="*/ 0 w 38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1">
                <a:moveTo>
                  <a:pt x="0" y="11"/>
                </a:moveTo>
                <a:lnTo>
                  <a:pt x="7" y="0"/>
                </a:lnTo>
                <a:lnTo>
                  <a:pt x="38" y="2"/>
                </a:lnTo>
                <a:lnTo>
                  <a:pt x="33" y="11"/>
                </a:lnTo>
                <a:lnTo>
                  <a:pt x="0" y="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48914" name="Straight Connector 86"/>
          <p:cNvCxnSpPr>
            <a:cxnSpLocks noChangeShapeType="1"/>
          </p:cNvCxnSpPr>
          <p:nvPr/>
        </p:nvCxnSpPr>
        <p:spPr bwMode="auto">
          <a:xfrm>
            <a:off x="4086225" y="4241800"/>
            <a:ext cx="4763" cy="1296988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" name="Straight Connector 86"/>
          <p:cNvCxnSpPr>
            <a:cxnSpLocks noChangeShapeType="1"/>
          </p:cNvCxnSpPr>
          <p:nvPr/>
        </p:nvCxnSpPr>
        <p:spPr bwMode="auto">
          <a:xfrm>
            <a:off x="5800725" y="4241800"/>
            <a:ext cx="6350" cy="1296988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="" xmlns:p14="http://schemas.microsoft.com/office/powerpoint/2010/main" val="7510144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99" grpId="0" animBg="1"/>
      <p:bldP spid="31800" grpId="0" animBg="1"/>
      <p:bldP spid="31801" grpId="0" animBg="1"/>
      <p:bldP spid="31802" grpId="0" animBg="1"/>
      <p:bldP spid="31803" grpId="0" animBg="1"/>
      <p:bldP spid="31804" grpId="0" animBg="1"/>
      <p:bldP spid="31805" grpId="0" animBg="1"/>
      <p:bldP spid="31806" grpId="0" animBg="1"/>
      <p:bldP spid="31807" grpId="0" animBg="1"/>
      <p:bldP spid="31808" grpId="0" animBg="1"/>
      <p:bldP spid="31809" grpId="0" animBg="1"/>
      <p:bldP spid="31810" grpId="0" animBg="1"/>
      <p:bldP spid="31811" grpId="0" animBg="1"/>
      <p:bldP spid="31812" grpId="0"/>
      <p:bldP spid="31813" grpId="0"/>
      <p:bldP spid="31814" grpId="0"/>
      <p:bldP spid="31815" grpId="0"/>
      <p:bldP spid="31816" grpId="0"/>
      <p:bldP spid="31817" grpId="0"/>
      <p:bldP spid="31818" grpId="0"/>
      <p:bldP spid="31819" grpId="0"/>
      <p:bldP spid="31820" grpId="0"/>
      <p:bldP spid="31821" grpId="0"/>
      <p:bldP spid="31822" grpId="0"/>
      <p:bldP spid="31823" grpId="0"/>
      <p:bldP spid="31824" grpId="0"/>
      <p:bldP spid="31825" grpId="0"/>
      <p:bldP spid="31826" grpId="0"/>
      <p:bldP spid="31827" grpId="0" animBg="1"/>
      <p:bldP spid="31828" grpId="0" animBg="1"/>
      <p:bldP spid="31829" grpId="0" animBg="1"/>
      <p:bldP spid="31830" grpId="0" animBg="1"/>
      <p:bldP spid="31831" grpId="0"/>
      <p:bldP spid="31832" grpId="0"/>
      <p:bldP spid="31833" grpId="0" animBg="1"/>
      <p:bldP spid="31834" grpId="0" animBg="1"/>
      <p:bldP spid="31835" grpId="0" animBg="1"/>
      <p:bldP spid="31836" grpId="0"/>
      <p:bldP spid="31837" grpId="0" animBg="1"/>
      <p:bldP spid="31838" grpId="0" animBg="1"/>
      <p:bldP spid="31839" grpId="0"/>
      <p:bldP spid="31840" grpId="0" animBg="1"/>
      <p:bldP spid="31841" grpId="0"/>
      <p:bldP spid="31842" grpId="0" animBg="1"/>
      <p:bldP spid="31843" grpId="0" animBg="1"/>
      <p:bldP spid="31844" grpId="0" animBg="1"/>
      <p:bldP spid="318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1" name="Line 99"/>
          <p:cNvSpPr>
            <a:spLocks noChangeShapeType="1"/>
          </p:cNvSpPr>
          <p:nvPr/>
        </p:nvSpPr>
        <p:spPr bwMode="auto">
          <a:xfrm>
            <a:off x="4279900" y="5697538"/>
            <a:ext cx="0" cy="20161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907" name="Freeform 115"/>
          <p:cNvSpPr>
            <a:spLocks/>
          </p:cNvSpPr>
          <p:nvPr/>
        </p:nvSpPr>
        <p:spPr bwMode="auto">
          <a:xfrm>
            <a:off x="3733799" y="5867399"/>
            <a:ext cx="1685925" cy="574675"/>
          </a:xfrm>
          <a:custGeom>
            <a:avLst/>
            <a:gdLst>
              <a:gd name="T0" fmla="*/ 257 w 257"/>
              <a:gd name="T1" fmla="*/ 89 h 105"/>
              <a:gd name="T2" fmla="*/ 241 w 257"/>
              <a:gd name="T3" fmla="*/ 105 h 105"/>
              <a:gd name="T4" fmla="*/ 16 w 257"/>
              <a:gd name="T5" fmla="*/ 105 h 105"/>
              <a:gd name="T6" fmla="*/ 0 w 257"/>
              <a:gd name="T7" fmla="*/ 89 h 105"/>
              <a:gd name="T8" fmla="*/ 0 w 257"/>
              <a:gd name="T9" fmla="*/ 16 h 105"/>
              <a:gd name="T10" fmla="*/ 16 w 257"/>
              <a:gd name="T11" fmla="*/ 0 h 105"/>
              <a:gd name="T12" fmla="*/ 241 w 257"/>
              <a:gd name="T13" fmla="*/ 0 h 105"/>
              <a:gd name="T14" fmla="*/ 257 w 257"/>
              <a:gd name="T15" fmla="*/ 16 h 105"/>
              <a:gd name="T16" fmla="*/ 257 w 257"/>
              <a:gd name="T17" fmla="*/ 8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" h="105">
                <a:moveTo>
                  <a:pt x="257" y="89"/>
                </a:moveTo>
                <a:cubicBezTo>
                  <a:pt x="257" y="97"/>
                  <a:pt x="250" y="105"/>
                  <a:pt x="241" y="10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7" y="105"/>
                  <a:pt x="0" y="97"/>
                  <a:pt x="0" y="89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50" y="0"/>
                  <a:pt x="257" y="8"/>
                  <a:pt x="257" y="16"/>
                </a:cubicBezTo>
                <a:lnTo>
                  <a:pt x="257" y="89"/>
                </a:lnTo>
                <a:close/>
              </a:path>
            </a:pathLst>
          </a:custGeom>
          <a:solidFill>
            <a:srgbClr val="D6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eaLnBrk="1" hangingPunct="1"/>
            <a:r>
              <a:rPr lang="en-US" sz="2800" dirty="0" smtClean="0"/>
              <a:t>A Price Ceiling Causes Inefficiently Low Quantity &amp; Low Quality</a:t>
            </a:r>
          </a:p>
        </p:txBody>
      </p:sp>
      <p:sp>
        <p:nvSpPr>
          <p:cNvPr id="33855" name="Line 63"/>
          <p:cNvSpPr>
            <a:spLocks noChangeShapeType="1"/>
          </p:cNvSpPr>
          <p:nvPr/>
        </p:nvSpPr>
        <p:spPr bwMode="auto">
          <a:xfrm>
            <a:off x="2066925" y="2038350"/>
            <a:ext cx="1174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56" name="Line 64"/>
          <p:cNvSpPr>
            <a:spLocks noChangeShapeType="1"/>
          </p:cNvSpPr>
          <p:nvPr/>
        </p:nvSpPr>
        <p:spPr bwMode="auto">
          <a:xfrm>
            <a:off x="2066925" y="2714625"/>
            <a:ext cx="1174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57" name="Line 65"/>
          <p:cNvSpPr>
            <a:spLocks noChangeShapeType="1"/>
          </p:cNvSpPr>
          <p:nvPr/>
        </p:nvSpPr>
        <p:spPr bwMode="auto">
          <a:xfrm>
            <a:off x="2066925" y="3387725"/>
            <a:ext cx="1174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58" name="Line 66"/>
          <p:cNvSpPr>
            <a:spLocks noChangeShapeType="1"/>
          </p:cNvSpPr>
          <p:nvPr/>
        </p:nvSpPr>
        <p:spPr bwMode="auto">
          <a:xfrm>
            <a:off x="2066925" y="4741863"/>
            <a:ext cx="11747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59" name="Line 67"/>
          <p:cNvSpPr>
            <a:spLocks noChangeShapeType="1"/>
          </p:cNvSpPr>
          <p:nvPr/>
        </p:nvSpPr>
        <p:spPr bwMode="auto">
          <a:xfrm>
            <a:off x="5759450" y="5292725"/>
            <a:ext cx="0" cy="1238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0" name="Line 68"/>
          <p:cNvSpPr>
            <a:spLocks noChangeShapeType="1"/>
          </p:cNvSpPr>
          <p:nvPr/>
        </p:nvSpPr>
        <p:spPr bwMode="auto">
          <a:xfrm>
            <a:off x="5726113" y="3927475"/>
            <a:ext cx="0" cy="12223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1" name="Line 69"/>
          <p:cNvSpPr>
            <a:spLocks noChangeShapeType="1"/>
          </p:cNvSpPr>
          <p:nvPr/>
        </p:nvSpPr>
        <p:spPr bwMode="auto">
          <a:xfrm>
            <a:off x="5019675" y="5292725"/>
            <a:ext cx="0" cy="1238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2" name="Line 70"/>
          <p:cNvSpPr>
            <a:spLocks noChangeShapeType="1"/>
          </p:cNvSpPr>
          <p:nvPr/>
        </p:nvSpPr>
        <p:spPr bwMode="auto">
          <a:xfrm>
            <a:off x="3541713" y="5292725"/>
            <a:ext cx="0" cy="1238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3" name="Line 71"/>
          <p:cNvSpPr>
            <a:spLocks noChangeShapeType="1"/>
          </p:cNvSpPr>
          <p:nvPr/>
        </p:nvSpPr>
        <p:spPr bwMode="auto">
          <a:xfrm>
            <a:off x="4279900" y="5292725"/>
            <a:ext cx="0" cy="1238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4" name="Line 72"/>
          <p:cNvSpPr>
            <a:spLocks noChangeShapeType="1"/>
          </p:cNvSpPr>
          <p:nvPr/>
        </p:nvSpPr>
        <p:spPr bwMode="auto">
          <a:xfrm>
            <a:off x="2808288" y="5292725"/>
            <a:ext cx="0" cy="1238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5" name="Freeform 73"/>
          <p:cNvSpPr>
            <a:spLocks/>
          </p:cNvSpPr>
          <p:nvPr/>
        </p:nvSpPr>
        <p:spPr bwMode="auto">
          <a:xfrm>
            <a:off x="2066925" y="5127625"/>
            <a:ext cx="322263" cy="288925"/>
          </a:xfrm>
          <a:custGeom>
            <a:avLst/>
            <a:gdLst>
              <a:gd name="T0" fmla="*/ 156 w 156"/>
              <a:gd name="T1" fmla="*/ 133 h 133"/>
              <a:gd name="T2" fmla="*/ 0 w 156"/>
              <a:gd name="T3" fmla="*/ 133 h 133"/>
              <a:gd name="T4" fmla="*/ 0 w 156"/>
              <a:gd name="T5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" h="133">
                <a:moveTo>
                  <a:pt x="156" y="133"/>
                </a:moveTo>
                <a:lnTo>
                  <a:pt x="0" y="133"/>
                </a:lnTo>
                <a:lnTo>
                  <a:pt x="0" y="0"/>
                </a:ln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6" name="Line 74"/>
          <p:cNvSpPr>
            <a:spLocks noChangeShapeType="1"/>
          </p:cNvSpPr>
          <p:nvPr/>
        </p:nvSpPr>
        <p:spPr bwMode="auto">
          <a:xfrm flipH="1">
            <a:off x="2466975" y="5416550"/>
            <a:ext cx="3662363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7" name="Line 75"/>
          <p:cNvSpPr>
            <a:spLocks noChangeShapeType="1"/>
          </p:cNvSpPr>
          <p:nvPr/>
        </p:nvSpPr>
        <p:spPr bwMode="auto">
          <a:xfrm flipV="1">
            <a:off x="2012950" y="5014913"/>
            <a:ext cx="103188" cy="6191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8" name="Line 76"/>
          <p:cNvSpPr>
            <a:spLocks noChangeShapeType="1"/>
          </p:cNvSpPr>
          <p:nvPr/>
        </p:nvSpPr>
        <p:spPr bwMode="auto">
          <a:xfrm flipV="1">
            <a:off x="2012950" y="5097463"/>
            <a:ext cx="103188" cy="603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69" name="Line 77"/>
          <p:cNvSpPr>
            <a:spLocks noChangeShapeType="1"/>
          </p:cNvSpPr>
          <p:nvPr/>
        </p:nvSpPr>
        <p:spPr bwMode="auto">
          <a:xfrm flipH="1">
            <a:off x="2359025" y="5364163"/>
            <a:ext cx="60325" cy="10953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70" name="Line 78"/>
          <p:cNvSpPr>
            <a:spLocks noChangeShapeType="1"/>
          </p:cNvSpPr>
          <p:nvPr/>
        </p:nvSpPr>
        <p:spPr bwMode="auto">
          <a:xfrm flipH="1">
            <a:off x="2438400" y="5364163"/>
            <a:ext cx="57150" cy="10953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71" name="Rectangle 79"/>
          <p:cNvSpPr>
            <a:spLocks noChangeArrowheads="1"/>
          </p:cNvSpPr>
          <p:nvPr/>
        </p:nvSpPr>
        <p:spPr bwMode="auto">
          <a:xfrm>
            <a:off x="2697163" y="5451475"/>
            <a:ext cx="2196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1.6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72" name="Rectangle 80"/>
          <p:cNvSpPr>
            <a:spLocks noChangeArrowheads="1"/>
          </p:cNvSpPr>
          <p:nvPr/>
        </p:nvSpPr>
        <p:spPr bwMode="auto">
          <a:xfrm>
            <a:off x="1887538" y="5451475"/>
            <a:ext cx="9137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73" name="Rectangle 81"/>
          <p:cNvSpPr>
            <a:spLocks noChangeArrowheads="1"/>
          </p:cNvSpPr>
          <p:nvPr/>
        </p:nvSpPr>
        <p:spPr bwMode="auto">
          <a:xfrm>
            <a:off x="3436938" y="5451475"/>
            <a:ext cx="2196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1.8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74" name="Rectangle 82"/>
          <p:cNvSpPr>
            <a:spLocks noChangeArrowheads="1"/>
          </p:cNvSpPr>
          <p:nvPr/>
        </p:nvSpPr>
        <p:spPr bwMode="auto">
          <a:xfrm>
            <a:off x="4175125" y="5451475"/>
            <a:ext cx="2196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2.0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75" name="Rectangle 83"/>
          <p:cNvSpPr>
            <a:spLocks noChangeArrowheads="1"/>
          </p:cNvSpPr>
          <p:nvPr/>
        </p:nvSpPr>
        <p:spPr bwMode="auto">
          <a:xfrm>
            <a:off x="4914900" y="5451475"/>
            <a:ext cx="2196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2.2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76" name="Rectangle 84"/>
          <p:cNvSpPr>
            <a:spLocks noChangeArrowheads="1"/>
          </p:cNvSpPr>
          <p:nvPr/>
        </p:nvSpPr>
        <p:spPr bwMode="auto">
          <a:xfrm>
            <a:off x="5651500" y="5451475"/>
            <a:ext cx="2196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2.4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77" name="Rectangle 85"/>
          <p:cNvSpPr>
            <a:spLocks noChangeArrowheads="1"/>
          </p:cNvSpPr>
          <p:nvPr/>
        </p:nvSpPr>
        <p:spPr bwMode="auto">
          <a:xfrm>
            <a:off x="1492250" y="1930400"/>
            <a:ext cx="4937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$1,400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78" name="Rectangle 86"/>
          <p:cNvSpPr>
            <a:spLocks noChangeArrowheads="1"/>
          </p:cNvSpPr>
          <p:nvPr/>
        </p:nvSpPr>
        <p:spPr bwMode="auto">
          <a:xfrm>
            <a:off x="1582738" y="2606675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1,200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79" name="Rectangle 87"/>
          <p:cNvSpPr>
            <a:spLocks noChangeArrowheads="1"/>
          </p:cNvSpPr>
          <p:nvPr/>
        </p:nvSpPr>
        <p:spPr bwMode="auto">
          <a:xfrm>
            <a:off x="1582738" y="328453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1,000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80" name="Rectangle 88"/>
          <p:cNvSpPr>
            <a:spLocks noChangeArrowheads="1"/>
          </p:cNvSpPr>
          <p:nvPr/>
        </p:nvSpPr>
        <p:spPr bwMode="auto">
          <a:xfrm>
            <a:off x="1709738" y="3956050"/>
            <a:ext cx="2741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800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81" name="Rectangle 89"/>
          <p:cNvSpPr>
            <a:spLocks noChangeArrowheads="1"/>
          </p:cNvSpPr>
          <p:nvPr/>
        </p:nvSpPr>
        <p:spPr bwMode="auto">
          <a:xfrm>
            <a:off x="1709738" y="4632325"/>
            <a:ext cx="2741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600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82" name="Rectangle 90"/>
          <p:cNvSpPr>
            <a:spLocks noChangeArrowheads="1"/>
          </p:cNvSpPr>
          <p:nvPr/>
        </p:nvSpPr>
        <p:spPr bwMode="auto">
          <a:xfrm>
            <a:off x="5562600" y="5715000"/>
            <a:ext cx="26320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Quantity of apartments (millions)</a:t>
            </a:r>
            <a:endParaRPr lang="en-US" sz="1400">
              <a:latin typeface="Myriad Pro" pitchFamily="34" charset="0"/>
            </a:endParaRPr>
          </a:p>
        </p:txBody>
      </p:sp>
      <p:sp>
        <p:nvSpPr>
          <p:cNvPr id="33883" name="Rectangle 91"/>
          <p:cNvSpPr>
            <a:spLocks noChangeArrowheads="1"/>
          </p:cNvSpPr>
          <p:nvPr/>
        </p:nvSpPr>
        <p:spPr bwMode="auto">
          <a:xfrm>
            <a:off x="152400" y="1600200"/>
            <a:ext cx="1371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Monthly rent </a:t>
            </a:r>
          </a:p>
          <a:p>
            <a:pPr marL="1588" indent="-1588"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(per apartment)</a:t>
            </a:r>
            <a:endParaRPr lang="en-US" sz="1400" dirty="0">
              <a:latin typeface="Myriad Pro" pitchFamily="34" charset="0"/>
            </a:endParaRPr>
          </a:p>
        </p:txBody>
      </p:sp>
      <p:sp>
        <p:nvSpPr>
          <p:cNvPr id="33884" name="Rectangle 92"/>
          <p:cNvSpPr>
            <a:spLocks noChangeArrowheads="1"/>
          </p:cNvSpPr>
          <p:nvPr/>
        </p:nvSpPr>
        <p:spPr bwMode="auto">
          <a:xfrm>
            <a:off x="5788025" y="4691063"/>
            <a:ext cx="1298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D</a:t>
            </a:r>
            <a:endParaRPr lang="en-US" sz="1400" i="1">
              <a:latin typeface="Myriad Pro" pitchFamily="34" charset="0"/>
            </a:endParaRPr>
          </a:p>
        </p:txBody>
      </p:sp>
      <p:sp>
        <p:nvSpPr>
          <p:cNvPr id="33885" name="Rectangle 93"/>
          <p:cNvSpPr>
            <a:spLocks noChangeArrowheads="1"/>
          </p:cNvSpPr>
          <p:nvPr/>
        </p:nvSpPr>
        <p:spPr bwMode="auto">
          <a:xfrm>
            <a:off x="5775325" y="1812925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S</a:t>
            </a:r>
            <a:endParaRPr lang="en-US" sz="1400" i="1">
              <a:latin typeface="Myriad Pro" pitchFamily="34" charset="0"/>
            </a:endParaRPr>
          </a:p>
        </p:txBody>
      </p:sp>
      <p:sp>
        <p:nvSpPr>
          <p:cNvPr id="33886" name="Line 94"/>
          <p:cNvSpPr>
            <a:spLocks noChangeShapeType="1"/>
          </p:cNvSpPr>
          <p:nvPr/>
        </p:nvSpPr>
        <p:spPr bwMode="auto">
          <a:xfrm flipH="1" flipV="1">
            <a:off x="2021206" y="1676399"/>
            <a:ext cx="45719" cy="337026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87" name="Rectangle 95"/>
          <p:cNvSpPr>
            <a:spLocks noChangeArrowheads="1"/>
          </p:cNvSpPr>
          <p:nvPr/>
        </p:nvSpPr>
        <p:spPr bwMode="auto">
          <a:xfrm>
            <a:off x="4235450" y="3097213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E</a:t>
            </a:r>
            <a:endParaRPr lang="en-US" sz="1400" i="1">
              <a:latin typeface="Myriad Pro" pitchFamily="34" charset="0"/>
            </a:endParaRPr>
          </a:p>
        </p:txBody>
      </p:sp>
      <p:sp>
        <p:nvSpPr>
          <p:cNvPr id="33890" name="Line 98"/>
          <p:cNvSpPr>
            <a:spLocks noChangeShapeType="1"/>
          </p:cNvSpPr>
          <p:nvPr/>
        </p:nvSpPr>
        <p:spPr bwMode="auto">
          <a:xfrm>
            <a:off x="3541713" y="5697538"/>
            <a:ext cx="0" cy="20161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94" name="Line 102"/>
          <p:cNvSpPr>
            <a:spLocks noChangeShapeType="1"/>
          </p:cNvSpPr>
          <p:nvPr/>
        </p:nvSpPr>
        <p:spPr bwMode="auto">
          <a:xfrm flipH="1">
            <a:off x="2808288" y="2038350"/>
            <a:ext cx="2951162" cy="2703513"/>
          </a:xfrm>
          <a:prstGeom prst="line">
            <a:avLst/>
          </a:prstGeom>
          <a:noFill/>
          <a:ln w="30163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95" name="Oval 103"/>
          <p:cNvSpPr>
            <a:spLocks noChangeArrowheads="1"/>
          </p:cNvSpPr>
          <p:nvPr/>
        </p:nvSpPr>
        <p:spPr bwMode="auto">
          <a:xfrm>
            <a:off x="3494088" y="4014788"/>
            <a:ext cx="96837" cy="101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96" name="Line 104"/>
          <p:cNvSpPr>
            <a:spLocks noChangeShapeType="1"/>
          </p:cNvSpPr>
          <p:nvPr/>
        </p:nvSpPr>
        <p:spPr bwMode="auto">
          <a:xfrm>
            <a:off x="2808288" y="2038350"/>
            <a:ext cx="2951162" cy="2703513"/>
          </a:xfrm>
          <a:prstGeom prst="line">
            <a:avLst/>
          </a:prstGeom>
          <a:noFill/>
          <a:ln w="30163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Myriad Pro" pitchFamily="34" charset="0"/>
            </a:endParaRPr>
          </a:p>
        </p:txBody>
      </p:sp>
      <p:sp>
        <p:nvSpPr>
          <p:cNvPr id="33897" name="Oval 105"/>
          <p:cNvSpPr>
            <a:spLocks noChangeArrowheads="1"/>
          </p:cNvSpPr>
          <p:nvPr/>
        </p:nvSpPr>
        <p:spPr bwMode="auto">
          <a:xfrm>
            <a:off x="4233863" y="3336925"/>
            <a:ext cx="95250" cy="101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898" name="Oval 106"/>
          <p:cNvSpPr>
            <a:spLocks noChangeArrowheads="1"/>
          </p:cNvSpPr>
          <p:nvPr/>
        </p:nvSpPr>
        <p:spPr bwMode="auto">
          <a:xfrm>
            <a:off x="3498850" y="2668588"/>
            <a:ext cx="95250" cy="103187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900" name="Freeform 108"/>
          <p:cNvSpPr>
            <a:spLocks/>
          </p:cNvSpPr>
          <p:nvPr/>
        </p:nvSpPr>
        <p:spPr bwMode="auto">
          <a:xfrm>
            <a:off x="5419725" y="3422650"/>
            <a:ext cx="569913" cy="534988"/>
          </a:xfrm>
          <a:custGeom>
            <a:avLst/>
            <a:gdLst>
              <a:gd name="T0" fmla="*/ 117 w 117"/>
              <a:gd name="T1" fmla="*/ 88 h 104"/>
              <a:gd name="T2" fmla="*/ 101 w 117"/>
              <a:gd name="T3" fmla="*/ 104 h 104"/>
              <a:gd name="T4" fmla="*/ 16 w 117"/>
              <a:gd name="T5" fmla="*/ 104 h 104"/>
              <a:gd name="T6" fmla="*/ 0 w 117"/>
              <a:gd name="T7" fmla="*/ 88 h 104"/>
              <a:gd name="T8" fmla="*/ 0 w 117"/>
              <a:gd name="T9" fmla="*/ 16 h 104"/>
              <a:gd name="T10" fmla="*/ 16 w 117"/>
              <a:gd name="T11" fmla="*/ 0 h 104"/>
              <a:gd name="T12" fmla="*/ 101 w 117"/>
              <a:gd name="T13" fmla="*/ 0 h 104"/>
              <a:gd name="T14" fmla="*/ 117 w 117"/>
              <a:gd name="T15" fmla="*/ 16 h 104"/>
              <a:gd name="T16" fmla="*/ 117 w 117"/>
              <a:gd name="T17" fmla="*/ 8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104">
                <a:moveTo>
                  <a:pt x="117" y="88"/>
                </a:moveTo>
                <a:cubicBezTo>
                  <a:pt x="117" y="96"/>
                  <a:pt x="110" y="104"/>
                  <a:pt x="101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7" y="104"/>
                  <a:pt x="0" y="96"/>
                  <a:pt x="0" y="8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10" y="0"/>
                  <a:pt x="117" y="7"/>
                  <a:pt x="117" y="16"/>
                </a:cubicBezTo>
                <a:lnTo>
                  <a:pt x="117" y="88"/>
                </a:lnTo>
                <a:close/>
              </a:path>
            </a:pathLst>
          </a:custGeom>
          <a:solidFill>
            <a:srgbClr val="D6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901" name="Rectangle 109"/>
          <p:cNvSpPr>
            <a:spLocks noChangeArrowheads="1"/>
          </p:cNvSpPr>
          <p:nvPr/>
        </p:nvSpPr>
        <p:spPr bwMode="auto">
          <a:xfrm>
            <a:off x="5462060" y="3479799"/>
            <a:ext cx="533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Price  ceiling</a:t>
            </a:r>
            <a:endParaRPr lang="en-US" sz="1400" dirty="0">
              <a:latin typeface="Myriad Pro" pitchFamily="34" charset="0"/>
            </a:endParaRPr>
          </a:p>
        </p:txBody>
      </p:sp>
      <p:sp>
        <p:nvSpPr>
          <p:cNvPr id="33902" name="Freeform 110"/>
          <p:cNvSpPr>
            <a:spLocks/>
          </p:cNvSpPr>
          <p:nvPr/>
        </p:nvSpPr>
        <p:spPr bwMode="auto">
          <a:xfrm>
            <a:off x="2419350" y="5903913"/>
            <a:ext cx="1238250" cy="725487"/>
          </a:xfrm>
          <a:custGeom>
            <a:avLst/>
            <a:gdLst>
              <a:gd name="T0" fmla="*/ 257 w 257"/>
              <a:gd name="T1" fmla="*/ 89 h 105"/>
              <a:gd name="T2" fmla="*/ 241 w 257"/>
              <a:gd name="T3" fmla="*/ 105 h 105"/>
              <a:gd name="T4" fmla="*/ 16 w 257"/>
              <a:gd name="T5" fmla="*/ 105 h 105"/>
              <a:gd name="T6" fmla="*/ 0 w 257"/>
              <a:gd name="T7" fmla="*/ 89 h 105"/>
              <a:gd name="T8" fmla="*/ 0 w 257"/>
              <a:gd name="T9" fmla="*/ 16 h 105"/>
              <a:gd name="T10" fmla="*/ 16 w 257"/>
              <a:gd name="T11" fmla="*/ 0 h 105"/>
              <a:gd name="T12" fmla="*/ 241 w 257"/>
              <a:gd name="T13" fmla="*/ 0 h 105"/>
              <a:gd name="T14" fmla="*/ 257 w 257"/>
              <a:gd name="T15" fmla="*/ 16 h 105"/>
              <a:gd name="T16" fmla="*/ 257 w 257"/>
              <a:gd name="T17" fmla="*/ 8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" h="105">
                <a:moveTo>
                  <a:pt x="257" y="89"/>
                </a:moveTo>
                <a:cubicBezTo>
                  <a:pt x="257" y="97"/>
                  <a:pt x="250" y="105"/>
                  <a:pt x="241" y="10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7" y="105"/>
                  <a:pt x="0" y="97"/>
                  <a:pt x="0" y="89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50" y="0"/>
                  <a:pt x="257" y="8"/>
                  <a:pt x="257" y="16"/>
                </a:cubicBezTo>
                <a:lnTo>
                  <a:pt x="257" y="89"/>
                </a:lnTo>
                <a:close/>
              </a:path>
            </a:pathLst>
          </a:custGeom>
          <a:solidFill>
            <a:srgbClr val="D6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33903" name="Rectangle 111"/>
          <p:cNvSpPr>
            <a:spLocks noChangeArrowheads="1"/>
          </p:cNvSpPr>
          <p:nvPr/>
        </p:nvSpPr>
        <p:spPr bwMode="auto">
          <a:xfrm>
            <a:off x="2514600" y="5943600"/>
            <a:ext cx="1066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Quantity supplied with rent control</a:t>
            </a:r>
            <a:endParaRPr lang="en-US" sz="1400" dirty="0">
              <a:latin typeface="Myriad Pro" pitchFamily="34" charset="0"/>
            </a:endParaRPr>
          </a:p>
        </p:txBody>
      </p:sp>
      <p:sp>
        <p:nvSpPr>
          <p:cNvPr id="33904" name="Rectangle 112"/>
          <p:cNvSpPr>
            <a:spLocks noChangeArrowheads="1"/>
          </p:cNvSpPr>
          <p:nvPr/>
        </p:nvSpPr>
        <p:spPr bwMode="auto">
          <a:xfrm>
            <a:off x="3793069" y="5943600"/>
            <a:ext cx="1574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Quantity supplied without rent control</a:t>
            </a:r>
            <a:endParaRPr lang="en-US" sz="1400" dirty="0">
              <a:latin typeface="Myriad Pro" pitchFamily="34" charset="0"/>
            </a:endParaRPr>
          </a:p>
        </p:txBody>
      </p:sp>
      <p:cxnSp>
        <p:nvCxnSpPr>
          <p:cNvPr id="548914" name="Straight Connector 86"/>
          <p:cNvCxnSpPr>
            <a:cxnSpLocks noChangeShapeType="1"/>
          </p:cNvCxnSpPr>
          <p:nvPr/>
        </p:nvCxnSpPr>
        <p:spPr bwMode="auto">
          <a:xfrm>
            <a:off x="3551238" y="2797175"/>
            <a:ext cx="6350" cy="2400300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" name="Straight Connector 86"/>
          <p:cNvCxnSpPr>
            <a:cxnSpLocks noChangeShapeType="1"/>
          </p:cNvCxnSpPr>
          <p:nvPr/>
        </p:nvCxnSpPr>
        <p:spPr bwMode="auto">
          <a:xfrm>
            <a:off x="4279900" y="3422650"/>
            <a:ext cx="4763" cy="1774825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893" name="Line 101"/>
          <p:cNvSpPr>
            <a:spLocks noChangeShapeType="1"/>
          </p:cNvSpPr>
          <p:nvPr/>
        </p:nvSpPr>
        <p:spPr bwMode="auto">
          <a:xfrm>
            <a:off x="2066925" y="4064000"/>
            <a:ext cx="4062413" cy="0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Myriad Pro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40912" y="685800"/>
            <a:ext cx="8003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The shortages lead to higher prices $1200, as consumers are willing to pay higher.</a:t>
            </a:r>
          </a:p>
          <a:p>
            <a:r>
              <a:rPr lang="en-US" b="1" i="1" dirty="0" smtClean="0"/>
              <a:t>Inefficiency: </a:t>
            </a:r>
            <a:r>
              <a:rPr lang="en-US" b="1" i="1" u="sng" dirty="0" smtClean="0"/>
              <a:t>Deadweight Loss: </a:t>
            </a:r>
            <a:r>
              <a:rPr lang="en-US" b="1" i="1" dirty="0" smtClean="0"/>
              <a:t>the triangle area to the left of Equilibrium E, </a:t>
            </a:r>
          </a:p>
          <a:p>
            <a:r>
              <a:rPr lang="en-US" b="1" i="1" dirty="0" smtClean="0"/>
              <a:t>is the result of lower quantity and higher price: ½ x (1200-800) x (2.0-1.8).</a:t>
            </a:r>
            <a:endParaRPr lang="en-US" i="1" dirty="0"/>
          </a:p>
        </p:txBody>
      </p:sp>
    </p:spTree>
    <p:extLst>
      <p:ext uri="{BB962C8B-B14F-4D97-AF65-F5344CB8AC3E}">
        <p14:creationId xmlns="" xmlns:p14="http://schemas.microsoft.com/office/powerpoint/2010/main" val="2615423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1" grpId="0" animBg="1"/>
      <p:bldP spid="33907" grpId="0" animBg="1"/>
      <p:bldP spid="33855" grpId="0" animBg="1"/>
      <p:bldP spid="33856" grpId="0" animBg="1"/>
      <p:bldP spid="33857" grpId="0" animBg="1"/>
      <p:bldP spid="33858" grpId="0" animBg="1"/>
      <p:bldP spid="33859" grpId="0" animBg="1"/>
      <p:bldP spid="33860" grpId="0" animBg="1"/>
      <p:bldP spid="33861" grpId="0" animBg="1"/>
      <p:bldP spid="33862" grpId="0" animBg="1"/>
      <p:bldP spid="33863" grpId="0" animBg="1"/>
      <p:bldP spid="33864" grpId="0" animBg="1"/>
      <p:bldP spid="33865" grpId="0" animBg="1"/>
      <p:bldP spid="33866" grpId="0" animBg="1"/>
      <p:bldP spid="33867" grpId="0" animBg="1"/>
      <p:bldP spid="33868" grpId="0" animBg="1"/>
      <p:bldP spid="33869" grpId="0" animBg="1"/>
      <p:bldP spid="33870" grpId="0" animBg="1"/>
      <p:bldP spid="33871" grpId="0"/>
      <p:bldP spid="33872" grpId="0"/>
      <p:bldP spid="33873" grpId="0"/>
      <p:bldP spid="33874" grpId="0"/>
      <p:bldP spid="33875" grpId="0"/>
      <p:bldP spid="33876" grpId="0"/>
      <p:bldP spid="33877" grpId="0"/>
      <p:bldP spid="33878" grpId="0"/>
      <p:bldP spid="33879" grpId="0"/>
      <p:bldP spid="33880" grpId="0"/>
      <p:bldP spid="33881" grpId="0"/>
      <p:bldP spid="33882" grpId="0"/>
      <p:bldP spid="33883" grpId="0"/>
      <p:bldP spid="33884" grpId="0"/>
      <p:bldP spid="33885" grpId="0"/>
      <p:bldP spid="33886" grpId="0" animBg="1"/>
      <p:bldP spid="33887" grpId="0"/>
      <p:bldP spid="33890" grpId="0" animBg="1"/>
      <p:bldP spid="33894" grpId="0" animBg="1"/>
      <p:bldP spid="33895" grpId="0" animBg="1"/>
      <p:bldP spid="33896" grpId="0" animBg="1"/>
      <p:bldP spid="33897" grpId="0" animBg="1"/>
      <p:bldP spid="33898" grpId="0" animBg="1"/>
      <p:bldP spid="33900" grpId="0" animBg="1"/>
      <p:bldP spid="33902" grpId="0" animBg="1"/>
      <p:bldP spid="33904" grpId="0"/>
      <p:bldP spid="338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Binding, or Effective, Price Ceilings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9587" y="990600"/>
            <a:ext cx="3554413" cy="2168525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a price ceiling is set above equilibrium, it will have no effect (called nonbinding).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Line 55"/>
          <p:cNvSpPr>
            <a:spLocks noChangeShapeType="1"/>
          </p:cNvSpPr>
          <p:nvPr/>
        </p:nvSpPr>
        <p:spPr bwMode="auto">
          <a:xfrm>
            <a:off x="1050925" y="2432050"/>
            <a:ext cx="13811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6"/>
          <p:cNvSpPr>
            <a:spLocks noChangeShapeType="1"/>
          </p:cNvSpPr>
          <p:nvPr/>
        </p:nvSpPr>
        <p:spPr bwMode="auto">
          <a:xfrm>
            <a:off x="1050925" y="3195637"/>
            <a:ext cx="13811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57"/>
          <p:cNvSpPr>
            <a:spLocks noChangeShapeType="1"/>
          </p:cNvSpPr>
          <p:nvPr/>
        </p:nvSpPr>
        <p:spPr bwMode="auto">
          <a:xfrm>
            <a:off x="1050925" y="3956050"/>
            <a:ext cx="13811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8"/>
          <p:cNvSpPr>
            <a:spLocks noChangeShapeType="1"/>
          </p:cNvSpPr>
          <p:nvPr/>
        </p:nvSpPr>
        <p:spPr bwMode="auto">
          <a:xfrm>
            <a:off x="1050925" y="5484812"/>
            <a:ext cx="138112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9"/>
          <p:cNvSpPr>
            <a:spLocks noChangeShapeType="1"/>
          </p:cNvSpPr>
          <p:nvPr/>
        </p:nvSpPr>
        <p:spPr bwMode="auto">
          <a:xfrm>
            <a:off x="5360987" y="6105525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61"/>
          <p:cNvSpPr>
            <a:spLocks noChangeShapeType="1"/>
          </p:cNvSpPr>
          <p:nvPr/>
        </p:nvSpPr>
        <p:spPr bwMode="auto">
          <a:xfrm>
            <a:off x="4497387" y="6105525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62"/>
          <p:cNvSpPr>
            <a:spLocks noChangeShapeType="1"/>
          </p:cNvSpPr>
          <p:nvPr/>
        </p:nvSpPr>
        <p:spPr bwMode="auto">
          <a:xfrm>
            <a:off x="2771775" y="6105525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63"/>
          <p:cNvSpPr>
            <a:spLocks noChangeShapeType="1"/>
          </p:cNvSpPr>
          <p:nvPr/>
        </p:nvSpPr>
        <p:spPr bwMode="auto">
          <a:xfrm>
            <a:off x="3635375" y="6105525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64"/>
          <p:cNvSpPr>
            <a:spLocks noChangeShapeType="1"/>
          </p:cNvSpPr>
          <p:nvPr/>
        </p:nvSpPr>
        <p:spPr bwMode="auto">
          <a:xfrm>
            <a:off x="1914525" y="6105525"/>
            <a:ext cx="0" cy="1397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65"/>
          <p:cNvSpPr>
            <a:spLocks/>
          </p:cNvSpPr>
          <p:nvPr/>
        </p:nvSpPr>
        <p:spPr bwMode="auto">
          <a:xfrm>
            <a:off x="1050925" y="5919787"/>
            <a:ext cx="374650" cy="325438"/>
          </a:xfrm>
          <a:custGeom>
            <a:avLst/>
            <a:gdLst>
              <a:gd name="T0" fmla="*/ 156 w 156"/>
              <a:gd name="T1" fmla="*/ 133 h 133"/>
              <a:gd name="T2" fmla="*/ 0 w 156"/>
              <a:gd name="T3" fmla="*/ 133 h 133"/>
              <a:gd name="T4" fmla="*/ 0 w 156"/>
              <a:gd name="T5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" h="133">
                <a:moveTo>
                  <a:pt x="156" y="133"/>
                </a:moveTo>
                <a:lnTo>
                  <a:pt x="0" y="133"/>
                </a:lnTo>
                <a:lnTo>
                  <a:pt x="0" y="0"/>
                </a:ln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66"/>
          <p:cNvSpPr>
            <a:spLocks noChangeShapeType="1"/>
          </p:cNvSpPr>
          <p:nvPr/>
        </p:nvSpPr>
        <p:spPr bwMode="auto">
          <a:xfrm flipH="1">
            <a:off x="1312862" y="6245225"/>
            <a:ext cx="447992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67"/>
          <p:cNvSpPr>
            <a:spLocks noChangeShapeType="1"/>
          </p:cNvSpPr>
          <p:nvPr/>
        </p:nvSpPr>
        <p:spPr bwMode="auto">
          <a:xfrm flipV="1">
            <a:off x="989012" y="5791200"/>
            <a:ext cx="120650" cy="7143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68"/>
          <p:cNvSpPr>
            <a:spLocks noChangeArrowheads="1"/>
          </p:cNvSpPr>
          <p:nvPr/>
        </p:nvSpPr>
        <p:spPr bwMode="auto">
          <a:xfrm>
            <a:off x="1785937" y="6284912"/>
            <a:ext cx="2174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1.6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19" name="Rectangle 69"/>
          <p:cNvSpPr>
            <a:spLocks noChangeArrowheads="1"/>
          </p:cNvSpPr>
          <p:nvPr/>
        </p:nvSpPr>
        <p:spPr bwMode="auto">
          <a:xfrm>
            <a:off x="842962" y="6284912"/>
            <a:ext cx="904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0" name="Rectangle 70"/>
          <p:cNvSpPr>
            <a:spLocks noChangeArrowheads="1"/>
          </p:cNvSpPr>
          <p:nvPr/>
        </p:nvSpPr>
        <p:spPr bwMode="auto">
          <a:xfrm>
            <a:off x="2649537" y="6284912"/>
            <a:ext cx="219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1.8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1" name="Rectangle 71"/>
          <p:cNvSpPr>
            <a:spLocks noChangeArrowheads="1"/>
          </p:cNvSpPr>
          <p:nvPr/>
        </p:nvSpPr>
        <p:spPr bwMode="auto">
          <a:xfrm>
            <a:off x="3511550" y="6284912"/>
            <a:ext cx="2174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2.0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2" name="Rectangle 72"/>
          <p:cNvSpPr>
            <a:spLocks noChangeArrowheads="1"/>
          </p:cNvSpPr>
          <p:nvPr/>
        </p:nvSpPr>
        <p:spPr bwMode="auto">
          <a:xfrm>
            <a:off x="4375150" y="6284912"/>
            <a:ext cx="219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2.2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3" name="Rectangle 73"/>
          <p:cNvSpPr>
            <a:spLocks noChangeArrowheads="1"/>
          </p:cNvSpPr>
          <p:nvPr/>
        </p:nvSpPr>
        <p:spPr bwMode="auto">
          <a:xfrm>
            <a:off x="5235575" y="6284912"/>
            <a:ext cx="2190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2.4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4" name="Rectangle 74"/>
          <p:cNvSpPr>
            <a:spLocks noChangeArrowheads="1"/>
          </p:cNvSpPr>
          <p:nvPr/>
        </p:nvSpPr>
        <p:spPr bwMode="auto">
          <a:xfrm>
            <a:off x="381000" y="2309812"/>
            <a:ext cx="4905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$1,400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5" name="Rectangle 75"/>
          <p:cNvSpPr>
            <a:spLocks noChangeArrowheads="1"/>
          </p:cNvSpPr>
          <p:nvPr/>
        </p:nvSpPr>
        <p:spPr bwMode="auto">
          <a:xfrm>
            <a:off x="485775" y="3071812"/>
            <a:ext cx="3968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1,200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6" name="Rectangle 76"/>
          <p:cNvSpPr>
            <a:spLocks noChangeArrowheads="1"/>
          </p:cNvSpPr>
          <p:nvPr/>
        </p:nvSpPr>
        <p:spPr bwMode="auto">
          <a:xfrm>
            <a:off x="485775" y="3838575"/>
            <a:ext cx="3968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1,000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7" name="Rectangle 77"/>
          <p:cNvSpPr>
            <a:spLocks noChangeArrowheads="1"/>
          </p:cNvSpPr>
          <p:nvPr/>
        </p:nvSpPr>
        <p:spPr bwMode="auto">
          <a:xfrm>
            <a:off x="633412" y="4595812"/>
            <a:ext cx="2714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800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8" name="Rectangle 78"/>
          <p:cNvSpPr>
            <a:spLocks noChangeArrowheads="1"/>
          </p:cNvSpPr>
          <p:nvPr/>
        </p:nvSpPr>
        <p:spPr bwMode="auto">
          <a:xfrm>
            <a:off x="633412" y="5359400"/>
            <a:ext cx="271463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600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29" name="Rectangle 79"/>
          <p:cNvSpPr>
            <a:spLocks noChangeArrowheads="1"/>
          </p:cNvSpPr>
          <p:nvPr/>
        </p:nvSpPr>
        <p:spPr bwMode="auto">
          <a:xfrm>
            <a:off x="5770562" y="6535737"/>
            <a:ext cx="244475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>
                <a:solidFill>
                  <a:srgbClr val="000000"/>
                </a:solidFill>
                <a:latin typeface="Myriad Pro" pitchFamily="34" charset="0"/>
              </a:rPr>
              <a:t>Quantity of apartments (millions)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30" name="Rectangle 80"/>
          <p:cNvSpPr>
            <a:spLocks noChangeArrowheads="1"/>
          </p:cNvSpPr>
          <p:nvPr/>
        </p:nvSpPr>
        <p:spPr bwMode="auto">
          <a:xfrm>
            <a:off x="381000" y="990600"/>
            <a:ext cx="1295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588" indent="-1588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Monthly rent (per apartment)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31" name="Rectangle 81"/>
          <p:cNvSpPr>
            <a:spLocks noChangeArrowheads="1"/>
          </p:cNvSpPr>
          <p:nvPr/>
        </p:nvSpPr>
        <p:spPr bwMode="auto">
          <a:xfrm>
            <a:off x="5394325" y="5426075"/>
            <a:ext cx="1298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D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32" name="Rectangle 82"/>
          <p:cNvSpPr>
            <a:spLocks noChangeArrowheads="1"/>
          </p:cNvSpPr>
          <p:nvPr/>
        </p:nvSpPr>
        <p:spPr bwMode="auto">
          <a:xfrm>
            <a:off x="5380037" y="2176462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S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33" name="Line 83"/>
          <p:cNvSpPr>
            <a:spLocks noChangeShapeType="1"/>
          </p:cNvSpPr>
          <p:nvPr/>
        </p:nvSpPr>
        <p:spPr bwMode="auto">
          <a:xfrm>
            <a:off x="1066800" y="4719637"/>
            <a:ext cx="4310784" cy="0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84"/>
          <p:cNvSpPr>
            <a:spLocks noChangeShapeType="1"/>
          </p:cNvSpPr>
          <p:nvPr/>
        </p:nvSpPr>
        <p:spPr bwMode="auto">
          <a:xfrm flipV="1">
            <a:off x="1050925" y="1538287"/>
            <a:ext cx="0" cy="42910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85"/>
          <p:cNvSpPr>
            <a:spLocks noChangeShapeType="1"/>
          </p:cNvSpPr>
          <p:nvPr/>
        </p:nvSpPr>
        <p:spPr bwMode="auto">
          <a:xfrm>
            <a:off x="1914525" y="2432050"/>
            <a:ext cx="3446462" cy="3052762"/>
          </a:xfrm>
          <a:prstGeom prst="line">
            <a:avLst/>
          </a:prstGeom>
          <a:noFill/>
          <a:ln w="30163">
            <a:solidFill>
              <a:srgbClr val="3C5DA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86"/>
          <p:cNvSpPr>
            <a:spLocks noChangeShapeType="1"/>
          </p:cNvSpPr>
          <p:nvPr/>
        </p:nvSpPr>
        <p:spPr bwMode="auto">
          <a:xfrm flipH="1">
            <a:off x="1914525" y="2432050"/>
            <a:ext cx="3446462" cy="3052762"/>
          </a:xfrm>
          <a:prstGeom prst="line">
            <a:avLst/>
          </a:prstGeom>
          <a:noFill/>
          <a:ln w="30163">
            <a:solidFill>
              <a:srgbClr val="EE313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Rectangle 87"/>
          <p:cNvSpPr>
            <a:spLocks noChangeArrowheads="1"/>
          </p:cNvSpPr>
          <p:nvPr/>
        </p:nvSpPr>
        <p:spPr bwMode="auto">
          <a:xfrm>
            <a:off x="3581400" y="3627437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E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38" name="Rectangle 88"/>
          <p:cNvSpPr>
            <a:spLocks noChangeArrowheads="1"/>
          </p:cNvSpPr>
          <p:nvPr/>
        </p:nvSpPr>
        <p:spPr bwMode="auto">
          <a:xfrm>
            <a:off x="4454525" y="4391025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>
                <a:solidFill>
                  <a:srgbClr val="000000"/>
                </a:solidFill>
                <a:latin typeface="Myriad Pro" pitchFamily="34" charset="0"/>
              </a:rPr>
              <a:t>B</a:t>
            </a:r>
            <a:endParaRPr lang="en-US" sz="1400" i="1">
              <a:latin typeface="Tahoma" pitchFamily="34" charset="0"/>
            </a:endParaRPr>
          </a:p>
        </p:txBody>
      </p:sp>
      <p:sp>
        <p:nvSpPr>
          <p:cNvPr id="39" name="Oval 89"/>
          <p:cNvSpPr>
            <a:spLocks noChangeArrowheads="1"/>
          </p:cNvSpPr>
          <p:nvPr/>
        </p:nvSpPr>
        <p:spPr bwMode="auto">
          <a:xfrm>
            <a:off x="3579812" y="3897312"/>
            <a:ext cx="112713" cy="1143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Oval 90"/>
          <p:cNvSpPr>
            <a:spLocks noChangeArrowheads="1"/>
          </p:cNvSpPr>
          <p:nvPr/>
        </p:nvSpPr>
        <p:spPr bwMode="auto">
          <a:xfrm>
            <a:off x="2716212" y="4662487"/>
            <a:ext cx="112713" cy="1158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Oval 91"/>
          <p:cNvSpPr>
            <a:spLocks noChangeArrowheads="1"/>
          </p:cNvSpPr>
          <p:nvPr/>
        </p:nvSpPr>
        <p:spPr bwMode="auto">
          <a:xfrm>
            <a:off x="4441825" y="4662487"/>
            <a:ext cx="112712" cy="11588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92"/>
          <p:cNvSpPr>
            <a:spLocks noChangeArrowheads="1"/>
          </p:cNvSpPr>
          <p:nvPr/>
        </p:nvSpPr>
        <p:spPr bwMode="auto">
          <a:xfrm>
            <a:off x="2678112" y="4391025"/>
            <a:ext cx="1202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 dirty="0">
                <a:solidFill>
                  <a:srgbClr val="000000"/>
                </a:solidFill>
                <a:latin typeface="Myriad Pro" pitchFamily="34" charset="0"/>
              </a:rPr>
              <a:t>A</a:t>
            </a:r>
            <a:endParaRPr lang="en-US" sz="1400" i="1" dirty="0">
              <a:latin typeface="Tahoma" pitchFamily="34" charset="0"/>
            </a:endParaRPr>
          </a:p>
        </p:txBody>
      </p:sp>
      <p:sp>
        <p:nvSpPr>
          <p:cNvPr id="44" name="Freeform 94"/>
          <p:cNvSpPr>
            <a:spLocks/>
          </p:cNvSpPr>
          <p:nvPr/>
        </p:nvSpPr>
        <p:spPr bwMode="auto">
          <a:xfrm>
            <a:off x="2743200" y="4876800"/>
            <a:ext cx="1745721" cy="608012"/>
          </a:xfrm>
          <a:custGeom>
            <a:avLst/>
            <a:gdLst>
              <a:gd name="T0" fmla="*/ 281 w 281"/>
              <a:gd name="T1" fmla="*/ 157 h 173"/>
              <a:gd name="T2" fmla="*/ 265 w 281"/>
              <a:gd name="T3" fmla="*/ 173 h 173"/>
              <a:gd name="T4" fmla="*/ 16 w 281"/>
              <a:gd name="T5" fmla="*/ 173 h 173"/>
              <a:gd name="T6" fmla="*/ 0 w 281"/>
              <a:gd name="T7" fmla="*/ 157 h 173"/>
              <a:gd name="T8" fmla="*/ 0 w 281"/>
              <a:gd name="T9" fmla="*/ 16 h 173"/>
              <a:gd name="T10" fmla="*/ 16 w 281"/>
              <a:gd name="T11" fmla="*/ 0 h 173"/>
              <a:gd name="T12" fmla="*/ 265 w 281"/>
              <a:gd name="T13" fmla="*/ 0 h 173"/>
              <a:gd name="T14" fmla="*/ 281 w 281"/>
              <a:gd name="T15" fmla="*/ 16 h 173"/>
              <a:gd name="T16" fmla="*/ 281 w 281"/>
              <a:gd name="T17" fmla="*/ 157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1" h="173">
                <a:moveTo>
                  <a:pt x="281" y="157"/>
                </a:moveTo>
                <a:cubicBezTo>
                  <a:pt x="281" y="165"/>
                  <a:pt x="274" y="173"/>
                  <a:pt x="265" y="173"/>
                </a:cubicBezTo>
                <a:cubicBezTo>
                  <a:pt x="16" y="173"/>
                  <a:pt x="16" y="173"/>
                  <a:pt x="16" y="173"/>
                </a:cubicBezTo>
                <a:cubicBezTo>
                  <a:pt x="7" y="173"/>
                  <a:pt x="0" y="165"/>
                  <a:pt x="0" y="15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74" y="0"/>
                  <a:pt x="281" y="7"/>
                  <a:pt x="281" y="16"/>
                </a:cubicBezTo>
                <a:lnTo>
                  <a:pt x="281" y="15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Rectangle 95"/>
          <p:cNvSpPr>
            <a:spLocks noChangeArrowheads="1"/>
          </p:cNvSpPr>
          <p:nvPr/>
        </p:nvSpPr>
        <p:spPr bwMode="auto">
          <a:xfrm>
            <a:off x="2784474" y="4936070"/>
            <a:ext cx="19108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588" indent="-1588"/>
            <a:r>
              <a:rPr lang="en-US" sz="1400" dirty="0" smtClean="0">
                <a:solidFill>
                  <a:srgbClr val="000000"/>
                </a:solidFill>
                <a:latin typeface="Myriad Pro" pitchFamily="34" charset="0"/>
              </a:rPr>
              <a:t>Binding, or effective, price ceiling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48" name="Line 98"/>
          <p:cNvSpPr>
            <a:spLocks noChangeShapeType="1"/>
          </p:cNvSpPr>
          <p:nvPr/>
        </p:nvSpPr>
        <p:spPr bwMode="auto">
          <a:xfrm flipV="1">
            <a:off x="989012" y="5884862"/>
            <a:ext cx="115888" cy="7143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99"/>
          <p:cNvSpPr>
            <a:spLocks noChangeShapeType="1"/>
          </p:cNvSpPr>
          <p:nvPr/>
        </p:nvSpPr>
        <p:spPr bwMode="auto">
          <a:xfrm flipH="1">
            <a:off x="1387475" y="6186487"/>
            <a:ext cx="68262" cy="1238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100"/>
          <p:cNvSpPr>
            <a:spLocks noChangeShapeType="1"/>
          </p:cNvSpPr>
          <p:nvPr/>
        </p:nvSpPr>
        <p:spPr bwMode="auto">
          <a:xfrm flipH="1">
            <a:off x="1479550" y="6186487"/>
            <a:ext cx="66675" cy="12382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101"/>
          <p:cNvSpPr>
            <a:spLocks/>
          </p:cNvSpPr>
          <p:nvPr/>
        </p:nvSpPr>
        <p:spPr bwMode="auto">
          <a:xfrm>
            <a:off x="1420812" y="6229350"/>
            <a:ext cx="92075" cy="26987"/>
          </a:xfrm>
          <a:custGeom>
            <a:avLst/>
            <a:gdLst>
              <a:gd name="T0" fmla="*/ 0 w 38"/>
              <a:gd name="T1" fmla="*/ 11 h 11"/>
              <a:gd name="T2" fmla="*/ 7 w 38"/>
              <a:gd name="T3" fmla="*/ 0 h 11"/>
              <a:gd name="T4" fmla="*/ 38 w 38"/>
              <a:gd name="T5" fmla="*/ 2 h 11"/>
              <a:gd name="T6" fmla="*/ 33 w 38"/>
              <a:gd name="T7" fmla="*/ 11 h 11"/>
              <a:gd name="T8" fmla="*/ 0 w 38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1">
                <a:moveTo>
                  <a:pt x="0" y="11"/>
                </a:moveTo>
                <a:lnTo>
                  <a:pt x="7" y="0"/>
                </a:lnTo>
                <a:lnTo>
                  <a:pt x="38" y="2"/>
                </a:lnTo>
                <a:lnTo>
                  <a:pt x="33" y="11"/>
                </a:lnTo>
                <a:lnTo>
                  <a:pt x="0" y="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2" name="Straight Connector 86"/>
          <p:cNvCxnSpPr>
            <a:cxnSpLocks noChangeShapeType="1"/>
          </p:cNvCxnSpPr>
          <p:nvPr/>
        </p:nvCxnSpPr>
        <p:spPr bwMode="auto">
          <a:xfrm>
            <a:off x="2770187" y="4757737"/>
            <a:ext cx="4763" cy="1296988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Connector 86"/>
          <p:cNvCxnSpPr>
            <a:cxnSpLocks noChangeShapeType="1"/>
          </p:cNvCxnSpPr>
          <p:nvPr/>
        </p:nvCxnSpPr>
        <p:spPr bwMode="auto">
          <a:xfrm>
            <a:off x="4484687" y="4757737"/>
            <a:ext cx="6350" cy="1296988"/>
          </a:xfrm>
          <a:prstGeom prst="line">
            <a:avLst/>
          </a:prstGeom>
          <a:noFill/>
          <a:ln w="15875">
            <a:solidFill>
              <a:srgbClr val="80808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" name="Line 83"/>
          <p:cNvSpPr>
            <a:spLocks noChangeShapeType="1"/>
          </p:cNvSpPr>
          <p:nvPr/>
        </p:nvSpPr>
        <p:spPr bwMode="auto">
          <a:xfrm>
            <a:off x="1066800" y="3200400"/>
            <a:ext cx="4310785" cy="0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Freeform 94"/>
          <p:cNvSpPr>
            <a:spLocks/>
          </p:cNvSpPr>
          <p:nvPr/>
        </p:nvSpPr>
        <p:spPr bwMode="auto">
          <a:xfrm>
            <a:off x="2819400" y="2667000"/>
            <a:ext cx="1745721" cy="492125"/>
          </a:xfrm>
          <a:custGeom>
            <a:avLst/>
            <a:gdLst>
              <a:gd name="T0" fmla="*/ 281 w 281"/>
              <a:gd name="T1" fmla="*/ 157 h 173"/>
              <a:gd name="T2" fmla="*/ 265 w 281"/>
              <a:gd name="T3" fmla="*/ 173 h 173"/>
              <a:gd name="T4" fmla="*/ 16 w 281"/>
              <a:gd name="T5" fmla="*/ 173 h 173"/>
              <a:gd name="T6" fmla="*/ 0 w 281"/>
              <a:gd name="T7" fmla="*/ 157 h 173"/>
              <a:gd name="T8" fmla="*/ 0 w 281"/>
              <a:gd name="T9" fmla="*/ 16 h 173"/>
              <a:gd name="T10" fmla="*/ 16 w 281"/>
              <a:gd name="T11" fmla="*/ 0 h 173"/>
              <a:gd name="T12" fmla="*/ 265 w 281"/>
              <a:gd name="T13" fmla="*/ 0 h 173"/>
              <a:gd name="T14" fmla="*/ 281 w 281"/>
              <a:gd name="T15" fmla="*/ 16 h 173"/>
              <a:gd name="T16" fmla="*/ 281 w 281"/>
              <a:gd name="T17" fmla="*/ 157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1" h="173">
                <a:moveTo>
                  <a:pt x="281" y="157"/>
                </a:moveTo>
                <a:cubicBezTo>
                  <a:pt x="281" y="165"/>
                  <a:pt x="274" y="173"/>
                  <a:pt x="265" y="173"/>
                </a:cubicBezTo>
                <a:cubicBezTo>
                  <a:pt x="16" y="173"/>
                  <a:pt x="16" y="173"/>
                  <a:pt x="16" y="173"/>
                </a:cubicBezTo>
                <a:cubicBezTo>
                  <a:pt x="7" y="173"/>
                  <a:pt x="0" y="165"/>
                  <a:pt x="0" y="15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74" y="0"/>
                  <a:pt x="281" y="7"/>
                  <a:pt x="281" y="16"/>
                </a:cubicBezTo>
                <a:lnTo>
                  <a:pt x="281" y="157"/>
                </a:lnTo>
                <a:close/>
              </a:path>
            </a:pathLst>
          </a:custGeom>
          <a:solidFill>
            <a:srgbClr val="D7E2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95"/>
          <p:cNvSpPr>
            <a:spLocks noChangeArrowheads="1"/>
          </p:cNvSpPr>
          <p:nvPr/>
        </p:nvSpPr>
        <p:spPr bwMode="auto">
          <a:xfrm>
            <a:off x="2869141" y="2692401"/>
            <a:ext cx="19108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588" indent="-1588"/>
            <a:r>
              <a:rPr lang="en-US" sz="1400" dirty="0" smtClean="0">
                <a:solidFill>
                  <a:srgbClr val="000000"/>
                </a:solidFill>
                <a:latin typeface="Myriad Pro" pitchFamily="34" charset="0"/>
              </a:rPr>
              <a:t>Nonbinding</a:t>
            </a:r>
            <a:endParaRPr lang="en-US" sz="1400" dirty="0">
              <a:solidFill>
                <a:srgbClr val="000000"/>
              </a:solidFill>
              <a:latin typeface="Myriad Pro" pitchFamily="34" charset="0"/>
            </a:endParaRPr>
          </a:p>
          <a:p>
            <a:pPr marL="1588" indent="-1588"/>
            <a:r>
              <a:rPr lang="en-US" sz="1400" dirty="0" smtClean="0">
                <a:solidFill>
                  <a:srgbClr val="000000"/>
                </a:solidFill>
                <a:latin typeface="Myriad Pro" pitchFamily="34" charset="0"/>
              </a:rPr>
              <a:t> price ceiling</a:t>
            </a:r>
            <a:endParaRPr lang="en-US" sz="1400" dirty="0">
              <a:latin typeface="Tahoma" pitchFamily="34" charset="0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5589587" y="3048000"/>
            <a:ext cx="3554413" cy="269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8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a price ceiling that forces price below equilibrium will have any effect </a:t>
            </a:r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(called binding or effective).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50558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 animBg="1"/>
      <p:bldP spid="38" grpId="0"/>
      <p:bldP spid="40" grpId="0" animBg="1"/>
      <p:bldP spid="41" grpId="0" animBg="1"/>
      <p:bldP spid="42" grpId="0"/>
      <p:bldP spid="44" grpId="0" animBg="1"/>
      <p:bldP spid="45" grpId="0"/>
      <p:bldP spid="54" grpId="0" animBg="1"/>
      <p:bldP spid="54" grpId="1" animBg="1"/>
      <p:bldP spid="55" grpId="0" animBg="1"/>
      <p:bldP spid="55" grpId="1" animBg="1"/>
      <p:bldP spid="56" grpId="0"/>
      <p:bldP spid="56" grpId="1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 cstate="screen">
            <a:alphaModFix amt="58000"/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562599"/>
            <a:ext cx="9144000" cy="914401"/>
          </a:xfrm>
          <a:solidFill>
            <a:schemeClr val="bg1">
              <a:alpha val="74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Government </a:t>
            </a:r>
            <a:r>
              <a:rPr lang="en-US" sz="2800" dirty="0"/>
              <a:t>officials often do not understand supply </a:t>
            </a:r>
            <a:r>
              <a:rPr lang="en-US" sz="2800" dirty="0" smtClean="0"/>
              <a:t>and demand analysis, or ignore it.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Are There Price Ceilings?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897466"/>
            <a:ext cx="9144000" cy="14478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8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They do benefit some people (who are typically better organized and more vocal than those who are harmed by them).  </a:t>
            </a:r>
          </a:p>
        </p:txBody>
      </p:sp>
    </p:spTree>
    <p:extLst>
      <p:ext uri="{BB962C8B-B14F-4D97-AF65-F5344CB8AC3E}">
        <p14:creationId xmlns="" xmlns:p14="http://schemas.microsoft.com/office/powerpoint/2010/main" val="56373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Try this: 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Let’s try this: Price Ceiling: Roses</a:t>
            </a:r>
          </a:p>
          <a:p>
            <a:endParaRPr lang="en-US" sz="3200" dirty="0" smtClean="0"/>
          </a:p>
          <a:p>
            <a:pPr lvl="0"/>
            <a:r>
              <a:rPr lang="en-US" sz="2400" dirty="0" smtClean="0"/>
              <a:t>The supply and demand equations for roses are given by Qs = 3P-10 and </a:t>
            </a:r>
            <a:r>
              <a:rPr lang="en-US" sz="2400" dirty="0" err="1" smtClean="0"/>
              <a:t>Qd</a:t>
            </a:r>
            <a:r>
              <a:rPr lang="en-US" sz="2400" dirty="0" smtClean="0"/>
              <a:t> =  20- 2P respectively, where P is dollars per </a:t>
            </a:r>
            <a:r>
              <a:rPr lang="en-US" sz="2400" u="sng" dirty="0" smtClean="0"/>
              <a:t>dozen</a:t>
            </a:r>
            <a:r>
              <a:rPr lang="en-US" sz="2400" dirty="0" smtClean="0"/>
              <a:t> roses, and Q is </a:t>
            </a:r>
            <a:r>
              <a:rPr lang="en-US" sz="2400" u="sng" dirty="0" smtClean="0"/>
              <a:t>dozens of roses in hundred thousands. </a:t>
            </a:r>
          </a:p>
          <a:p>
            <a:pPr marL="457200" lvl="0" indent="-457200">
              <a:buAutoNum type="alphaLcParenR"/>
            </a:pPr>
            <a:r>
              <a:rPr lang="en-US" sz="2400" dirty="0" smtClean="0"/>
              <a:t>What is the equilibrium market price and quantity of roses sold?</a:t>
            </a:r>
          </a:p>
          <a:p>
            <a:pPr marL="457200" lvl="0" indent="-457200">
              <a:buAutoNum type="alphaLcParenR"/>
            </a:pPr>
            <a:r>
              <a:rPr lang="en-US" sz="2400" dirty="0" smtClean="0"/>
              <a:t>What is the consumer surplus and producer surplus?</a:t>
            </a:r>
          </a:p>
          <a:p>
            <a:pPr lvl="0"/>
            <a:r>
              <a:rPr lang="en-US" sz="2400" dirty="0" smtClean="0"/>
              <a:t>b) Suppose the government decided to make roses more affordable, and sets price ceiling at $4 a dozen.  Calculate the deadweight loss (the welfare loss to the society).</a:t>
            </a:r>
          </a:p>
          <a:p>
            <a:pPr>
              <a:buFont typeface="Arial" pitchFamily="34" charset="0"/>
              <a:buNone/>
            </a:pPr>
            <a:endParaRPr lang="en-US" sz="1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mtClean="0"/>
              <a:t>Price Floors   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914400"/>
            <a:ext cx="8991600" cy="1219200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tx1"/>
              </a:buClr>
            </a:pPr>
            <a:r>
              <a:rPr lang="en-US" dirty="0" smtClean="0"/>
              <a:t>Sometimes governments intervene to push market prices up instead of down.</a:t>
            </a:r>
          </a:p>
          <a:p>
            <a:pPr marL="287338" indent="-287338" eaLnBrk="1" hangingPunct="1">
              <a:buClr>
                <a:schemeClr val="tx1"/>
              </a:buClr>
            </a:pPr>
            <a:endParaRPr lang="en-US" dirty="0" smtClean="0"/>
          </a:p>
          <a:p>
            <a:pPr marL="287338" indent="-287338" eaLnBrk="1" hangingPunct="1">
              <a:buClr>
                <a:srgbClr val="CC0066"/>
              </a:buClr>
              <a:buSzTx/>
              <a:buFont typeface="Wingdings" pitchFamily="2" charset="2"/>
              <a:buChar char="Ø"/>
            </a:pPr>
            <a:endParaRPr lang="en-US" dirty="0" smtClean="0"/>
          </a:p>
          <a:p>
            <a:pPr marL="287338" indent="-287338" eaLnBrk="1" hangingPunct="1">
              <a:buFont typeface="Wingdings" pitchFamily="2" charset="2"/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2438400"/>
            <a:ext cx="4343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8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generous minimum wage in many European countries has contributed to a high rate of unemployment and the flourishing of an illegal labor market.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2800"/>
            <a:ext cx="4267200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738246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r>
              <a:rPr lang="en-US" sz="4000" dirty="0"/>
              <a:t>Illegal </a:t>
            </a:r>
            <a:r>
              <a:rPr lang="en-US" sz="4000" dirty="0" smtClean="0"/>
              <a:t>Activity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2362200"/>
          </a:xfrm>
        </p:spPr>
        <p:txBody>
          <a:bodyPr/>
          <a:lstStyle/>
          <a:p>
            <a:r>
              <a:rPr lang="en-US" dirty="0" smtClean="0"/>
              <a:t>Price floors encourage black markets.</a:t>
            </a:r>
          </a:p>
          <a:p>
            <a:r>
              <a:rPr lang="en-US" dirty="0" smtClean="0"/>
              <a:t>There are willing sellers (and buyers) at illegal prices, so they are tempted </a:t>
            </a:r>
            <a:r>
              <a:rPr lang="en-US" dirty="0"/>
              <a:t>to break the </a:t>
            </a:r>
            <a:r>
              <a:rPr lang="en-US" dirty="0" smtClean="0"/>
              <a:t>law</a:t>
            </a:r>
            <a:endParaRPr lang="en-US" dirty="0"/>
          </a:p>
          <a:p>
            <a:endParaRPr lang="en-US" dirty="0"/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7267"/>
            <a:ext cx="5334000" cy="3417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62600" y="3548717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In Spain it’s estimated that one-third of the “unemployed” have under-the-table jobs.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645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3dcd73d1a573b6f7b59ffd3632e7ca358ccde3"/>
</p:tagLst>
</file>

<file path=ppt/theme/theme1.xml><?xml version="1.0" encoding="utf-8"?>
<a:theme xmlns:a="http://schemas.openxmlformats.org/drawingml/2006/main" name="newer 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rugman 3e main content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rugman 3e titles etc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Krugman 3e practic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Krugman 3e business cas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Krugman 3e discussion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Krugman 3e Pitfalls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newer Krugman 3e theme</Template>
  <TotalTime>1724</TotalTime>
  <Words>1188</Words>
  <Application>Microsoft Office PowerPoint</Application>
  <PresentationFormat>On-screen Show (4:3)</PresentationFormat>
  <Paragraphs>314</Paragraphs>
  <Slides>19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newer Krugman 3e theme</vt:lpstr>
      <vt:lpstr>Krugman 3e main content</vt:lpstr>
      <vt:lpstr>1_Custom Design</vt:lpstr>
      <vt:lpstr>4_Custom Design</vt:lpstr>
      <vt:lpstr>Krugman 3e titles etc</vt:lpstr>
      <vt:lpstr>Krugman 3e practice</vt:lpstr>
      <vt:lpstr>Krugman 3e business case</vt:lpstr>
      <vt:lpstr>Krugman 3e discussion</vt:lpstr>
      <vt:lpstr>Krugman 3e Pitfalls</vt:lpstr>
      <vt:lpstr>Price Ceilings</vt:lpstr>
      <vt:lpstr>Price Controls</vt:lpstr>
      <vt:lpstr>The Effects of a Price Ceiling: Shortage</vt:lpstr>
      <vt:lpstr>A Price Ceiling Causes Inefficiently Low Quantity &amp; Low Quality</vt:lpstr>
      <vt:lpstr>Binding, or Effective, Price Ceilings</vt:lpstr>
      <vt:lpstr>So Why Are There Price Ceilings?</vt:lpstr>
      <vt:lpstr>Try this: </vt:lpstr>
      <vt:lpstr>Price Floors    </vt:lpstr>
      <vt:lpstr>Illegal Activity</vt:lpstr>
      <vt:lpstr>The Market for Butter in the Absence of Government Controls</vt:lpstr>
      <vt:lpstr>The Effects of a Price Floor</vt:lpstr>
      <vt:lpstr>Wasted Resources</vt:lpstr>
      <vt:lpstr>How Price Ceilings Cause Inefficiency  </vt:lpstr>
      <vt:lpstr>How a Price Floor Causes Inefficiency</vt:lpstr>
      <vt:lpstr>Inefficiently High Quality</vt:lpstr>
      <vt:lpstr>So Why Are There Price Floors?</vt:lpstr>
      <vt:lpstr>Slide 17</vt:lpstr>
      <vt:lpstr>QUOTA: Controlling Quantities</vt:lpstr>
      <vt:lpstr>Effect of a Quota on the Market for Taxi Rides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Solina Lindahl</dc:creator>
  <cp:lastModifiedBy>sicomblang</cp:lastModifiedBy>
  <cp:revision>97</cp:revision>
  <dcterms:created xsi:type="dcterms:W3CDTF">2012-06-24T14:41:37Z</dcterms:created>
  <dcterms:modified xsi:type="dcterms:W3CDTF">2017-02-04T21:34:57Z</dcterms:modified>
</cp:coreProperties>
</file>